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1" r:id="rId5"/>
    <p:sldId id="262" r:id="rId6"/>
    <p:sldId id="259" r:id="rId7"/>
    <p:sldId id="260"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85" d="100"/>
          <a:sy n="85" d="100"/>
        </p:scale>
        <p:origin x="49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sv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EBC55-5864-427B-84CF-6441AA82BD0B}"/>
              </a:ext>
            </a:extLst>
          </p:cNvPr>
          <p:cNvSpPr>
            <a:spLocks noGrp="1"/>
          </p:cNvSpPr>
          <p:nvPr>
            <p:ph type="ctrTitle"/>
          </p:nvPr>
        </p:nvSpPr>
        <p:spPr>
          <a:xfrm>
            <a:off x="966745" y="1205037"/>
            <a:ext cx="7744993" cy="2541336"/>
          </a:xfrm>
        </p:spPr>
        <p:txBody>
          <a:bodyPr anchor="b">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EB52BDB-18E0-4991-A6F2-7AD5420153F2}"/>
              </a:ext>
            </a:extLst>
          </p:cNvPr>
          <p:cNvSpPr>
            <a:spLocks noGrp="1"/>
          </p:cNvSpPr>
          <p:nvPr>
            <p:ph type="subTitle" idx="1"/>
          </p:nvPr>
        </p:nvSpPr>
        <p:spPr>
          <a:xfrm>
            <a:off x="966745" y="3949332"/>
            <a:ext cx="7744993" cy="2006735"/>
          </a:xfrm>
        </p:spPr>
        <p:txBody>
          <a:bodyPr>
            <a:normAutofit/>
          </a:bodyPr>
          <a:lstStyle>
            <a:lvl1pPr marL="0" indent="0" algn="l">
              <a:buNone/>
              <a:defRPr sz="20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F0ABC6-907E-47DE-8E40-61F2DD1B408B}"/>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5" name="Footer Placeholder 4">
            <a:extLst>
              <a:ext uri="{FF2B5EF4-FFF2-40B4-BE49-F238E27FC236}">
                <a16:creationId xmlns:a16="http://schemas.microsoft.com/office/drawing/2014/main" id="{158AB158-6097-43A1-90B6-406F93670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E077-FF20-4DD9-92B5-EE1C4D615C6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1967504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071ABCB-C306-49F0-8D5D-0B890583C1CE}"/>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24A67F94-2250-4B3A-8424-1BC0A0BCB3FF}"/>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FB942D8-95BE-4CFD-BFCC-26209EC192CE}"/>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9DF6499A-D398-4CBC-AA22-4277539430FC}"/>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0D91493C-6480-4A3F-8836-1727CBA3C849}"/>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A546BFEE-D3D9-4B18-BA88-49F7C7D266E7}"/>
              </a:ext>
            </a:extLst>
          </p:cNvPr>
          <p:cNvSpPr>
            <a:spLocks noGrp="1"/>
          </p:cNvSpPr>
          <p:nvPr>
            <p:ph type="title"/>
          </p:nvPr>
        </p:nvSpPr>
        <p:spPr>
          <a:xfrm>
            <a:off x="2148186" y="959587"/>
            <a:ext cx="9076329" cy="1064277"/>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EA5BD3-1A63-4F94-ADFA-5CA2A414DE16}"/>
              </a:ext>
            </a:extLst>
          </p:cNvPr>
          <p:cNvSpPr>
            <a:spLocks noGrp="1"/>
          </p:cNvSpPr>
          <p:nvPr>
            <p:ph type="body" orient="vert" idx="1"/>
          </p:nvPr>
        </p:nvSpPr>
        <p:spPr>
          <a:xfrm>
            <a:off x="2148186" y="2248257"/>
            <a:ext cx="9076329" cy="365015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21888E-6FA1-446E-A77C-7D26923F6BAA}"/>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5" name="Footer Placeholder 4">
            <a:extLst>
              <a:ext uri="{FF2B5EF4-FFF2-40B4-BE49-F238E27FC236}">
                <a16:creationId xmlns:a16="http://schemas.microsoft.com/office/drawing/2014/main" id="{5A33313F-58CA-4397-A3B4-71B068D1E2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CC6AB3-89E2-4B6A-A5F3-3FB781C1AA8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413286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7BC2869-B8E0-44C7-801E-BA0C2C1B5E82}"/>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BA7CEB8F-94FA-4A87-AA80-066173AA5C5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74F9817E-A26F-4D7B-82A1-FA647EE4C86F}"/>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0E734839-B51C-4112-A4D8-DDFCB7F84A6F}"/>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51DFF651-C17F-4B2C-A962-32FA4958BCFA}"/>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DE9B263D-CDF8-431B-A5D1-9687649138B5}"/>
              </a:ext>
            </a:extLst>
          </p:cNvPr>
          <p:cNvSpPr>
            <a:spLocks noGrp="1"/>
          </p:cNvSpPr>
          <p:nvPr>
            <p:ph type="title" orient="vert"/>
          </p:nvPr>
        </p:nvSpPr>
        <p:spPr>
          <a:xfrm>
            <a:off x="9131030" y="866253"/>
            <a:ext cx="2222769" cy="5310710"/>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7FB6B9BE-E660-4F3A-ABA1-86667DC133EB}"/>
              </a:ext>
            </a:extLst>
          </p:cNvPr>
          <p:cNvSpPr>
            <a:spLocks noGrp="1"/>
          </p:cNvSpPr>
          <p:nvPr>
            <p:ph type="body" orient="vert" idx="1"/>
          </p:nvPr>
        </p:nvSpPr>
        <p:spPr>
          <a:xfrm>
            <a:off x="838200" y="866253"/>
            <a:ext cx="8164286" cy="531071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A082700-F509-4302-AE0E-6CC56401A40F}"/>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5" name="Footer Placeholder 4">
            <a:extLst>
              <a:ext uri="{FF2B5EF4-FFF2-40B4-BE49-F238E27FC236}">
                <a16:creationId xmlns:a16="http://schemas.microsoft.com/office/drawing/2014/main" id="{0303BD63-5B0C-4FB3-8434-8EA1A84F2D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F3E9EB-019B-4F03-8147-D6CBA6B1E67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136376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1C13-CF9D-4E82-A5B4-91008DCD25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C06FD2-89E8-4415-ADF7-22F4A4C259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0CBBFF-8889-497F-B4CA-A031E8DD3B95}"/>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5" name="Footer Placeholder 4">
            <a:extLst>
              <a:ext uri="{FF2B5EF4-FFF2-40B4-BE49-F238E27FC236}">
                <a16:creationId xmlns:a16="http://schemas.microsoft.com/office/drawing/2014/main" id="{FDE78DAF-985B-4BB4-ADA9-02EA979F1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10DBC-42B5-46AB-B36A-B39128E69CBF}"/>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3651691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1B6E7-01C8-4375-B7C7-596CD11993F3}"/>
              </a:ext>
            </a:extLst>
          </p:cNvPr>
          <p:cNvSpPr>
            <a:spLocks noGrp="1"/>
          </p:cNvSpPr>
          <p:nvPr>
            <p:ph type="title"/>
          </p:nvPr>
        </p:nvSpPr>
        <p:spPr>
          <a:xfrm>
            <a:off x="831850" y="1883229"/>
            <a:ext cx="8214179" cy="3303133"/>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C441675-8F3E-47CC-9573-D853C506D557}"/>
              </a:ext>
            </a:extLst>
          </p:cNvPr>
          <p:cNvSpPr>
            <a:spLocks noGrp="1"/>
          </p:cNvSpPr>
          <p:nvPr>
            <p:ph type="body" idx="1"/>
          </p:nvPr>
        </p:nvSpPr>
        <p:spPr>
          <a:xfrm>
            <a:off x="831850" y="5295900"/>
            <a:ext cx="8214179" cy="793750"/>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75419F49-690E-49EC-BD41-75A18C9E37FC}"/>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5" name="Footer Placeholder 4">
            <a:extLst>
              <a:ext uri="{FF2B5EF4-FFF2-40B4-BE49-F238E27FC236}">
                <a16:creationId xmlns:a16="http://schemas.microsoft.com/office/drawing/2014/main" id="{9BBC9E70-1401-468E-97DE-4255CA222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BE14C-9127-4582-A006-2AEA93AF76BE}"/>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338195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34DF9-FA60-4E7B-BDE8-C0F9AFE636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7F1133-890E-4E96-AEDD-0F921E26F51D}"/>
              </a:ext>
            </a:extLst>
          </p:cNvPr>
          <p:cNvSpPr>
            <a:spLocks noGrp="1"/>
          </p:cNvSpPr>
          <p:nvPr>
            <p:ph sz="half" idx="1"/>
          </p:nvPr>
        </p:nvSpPr>
        <p:spPr>
          <a:xfrm>
            <a:off x="966745"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14763B4-4987-4303-9640-54B67DD75E46}"/>
              </a:ext>
            </a:extLst>
          </p:cNvPr>
          <p:cNvSpPr>
            <a:spLocks noGrp="1"/>
          </p:cNvSpPr>
          <p:nvPr>
            <p:ph sz="half" idx="2"/>
          </p:nvPr>
        </p:nvSpPr>
        <p:spPr>
          <a:xfrm>
            <a:off x="5597174"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4C94AAD8-D444-410E-98EC-47076908FA37}"/>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6" name="Footer Placeholder 5">
            <a:extLst>
              <a:ext uri="{FF2B5EF4-FFF2-40B4-BE49-F238E27FC236}">
                <a16:creationId xmlns:a16="http://schemas.microsoft.com/office/drawing/2014/main" id="{E072F01E-6867-4604-8B58-F65BCC820A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43D87-0EC8-43C7-9D1B-46DB5212931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577035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605AE-70FD-4CEE-BDFB-D5C0A3D3595C}"/>
              </a:ext>
            </a:extLst>
          </p:cNvPr>
          <p:cNvSpPr>
            <a:spLocks noGrp="1"/>
          </p:cNvSpPr>
          <p:nvPr>
            <p:ph type="title"/>
          </p:nvPr>
        </p:nvSpPr>
        <p:spPr>
          <a:xfrm>
            <a:off x="966745" y="960120"/>
            <a:ext cx="9196928" cy="106070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F9091E2-4532-4D16-827E-4DB0688FD829}"/>
              </a:ext>
            </a:extLst>
          </p:cNvPr>
          <p:cNvSpPr>
            <a:spLocks noGrp="1"/>
          </p:cNvSpPr>
          <p:nvPr>
            <p:ph type="body" idx="1"/>
          </p:nvPr>
        </p:nvSpPr>
        <p:spPr>
          <a:xfrm>
            <a:off x="967153" y="2062842"/>
            <a:ext cx="4445899"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52B53BE-9EDA-4D07-A042-0D101FAB9A87}"/>
              </a:ext>
            </a:extLst>
          </p:cNvPr>
          <p:cNvSpPr>
            <a:spLocks noGrp="1"/>
          </p:cNvSpPr>
          <p:nvPr>
            <p:ph sz="half" idx="2"/>
          </p:nvPr>
        </p:nvSpPr>
        <p:spPr>
          <a:xfrm>
            <a:off x="966745" y="2882837"/>
            <a:ext cx="4446642"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1DFDFC1-7510-4F8E-A831-ABA33D977ACA}"/>
              </a:ext>
            </a:extLst>
          </p:cNvPr>
          <p:cNvSpPr>
            <a:spLocks noGrp="1"/>
          </p:cNvSpPr>
          <p:nvPr>
            <p:ph type="body" sz="quarter" idx="3"/>
          </p:nvPr>
        </p:nvSpPr>
        <p:spPr>
          <a:xfrm>
            <a:off x="5725280" y="2062842"/>
            <a:ext cx="4467794"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2A42F0-9A48-4946-8BA8-394CBF01A056}"/>
              </a:ext>
            </a:extLst>
          </p:cNvPr>
          <p:cNvSpPr>
            <a:spLocks noGrp="1"/>
          </p:cNvSpPr>
          <p:nvPr>
            <p:ph sz="quarter" idx="4"/>
          </p:nvPr>
        </p:nvSpPr>
        <p:spPr>
          <a:xfrm>
            <a:off x="5724868" y="2882837"/>
            <a:ext cx="4468541"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00FC563-D319-494F-AA63-0BDF1D25E5D4}"/>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8" name="Footer Placeholder 7">
            <a:extLst>
              <a:ext uri="{FF2B5EF4-FFF2-40B4-BE49-F238E27FC236}">
                <a16:creationId xmlns:a16="http://schemas.microsoft.com/office/drawing/2014/main" id="{DD42F4FE-433A-42F6-8A73-AD843352BF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575352-FC7F-4BA8-940F-2F920C2801B7}"/>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550883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B3FB5-4B13-4412-9F42-62450D6AA1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87ECA-0E5D-4DD2-B664-DF351875FE29}"/>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4" name="Footer Placeholder 3">
            <a:extLst>
              <a:ext uri="{FF2B5EF4-FFF2-40B4-BE49-F238E27FC236}">
                <a16:creationId xmlns:a16="http://schemas.microsoft.com/office/drawing/2014/main" id="{D4E2406B-A925-466A-AF79-D0A4E0EA41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61B050-D381-4E1A-88DD-361F0EE9DD96}"/>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991347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8BF592-6A15-4999-ACFA-A535A113B25D}"/>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3" name="Footer Placeholder 2">
            <a:extLst>
              <a:ext uri="{FF2B5EF4-FFF2-40B4-BE49-F238E27FC236}">
                <a16:creationId xmlns:a16="http://schemas.microsoft.com/office/drawing/2014/main" id="{7819EFC1-AD45-4610-8FC6-2058F55E47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3DF506-CFF9-4BD2-8D76-3377927798E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775586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77674-EAFF-4CAE-A685-8AEA617D0655}"/>
              </a:ext>
            </a:extLst>
          </p:cNvPr>
          <p:cNvSpPr>
            <a:spLocks noGrp="1"/>
          </p:cNvSpPr>
          <p:nvPr>
            <p:ph type="title"/>
          </p:nvPr>
        </p:nvSpPr>
        <p:spPr>
          <a:xfrm>
            <a:off x="839788" y="1094014"/>
            <a:ext cx="3932237" cy="1436914"/>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DB3A185-E15D-46FD-A4FB-709A8B5D0BE3}"/>
              </a:ext>
            </a:extLst>
          </p:cNvPr>
          <p:cNvSpPr>
            <a:spLocks noGrp="1"/>
          </p:cNvSpPr>
          <p:nvPr>
            <p:ph idx="1"/>
          </p:nvPr>
        </p:nvSpPr>
        <p:spPr>
          <a:xfrm>
            <a:off x="5183188" y="1094014"/>
            <a:ext cx="6172200" cy="476703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4086F7-5F48-40D6-B4E3-1347EA21B0A8}"/>
              </a:ext>
            </a:extLst>
          </p:cNvPr>
          <p:cNvSpPr>
            <a:spLocks noGrp="1"/>
          </p:cNvSpPr>
          <p:nvPr>
            <p:ph type="body" sz="half" idx="2"/>
          </p:nvPr>
        </p:nvSpPr>
        <p:spPr>
          <a:xfrm>
            <a:off x="839788" y="2618012"/>
            <a:ext cx="3932237" cy="32509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EF4FC41-0A32-438D-9A47-F932AB492CBA}"/>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6" name="Footer Placeholder 5">
            <a:extLst>
              <a:ext uri="{FF2B5EF4-FFF2-40B4-BE49-F238E27FC236}">
                <a16:creationId xmlns:a16="http://schemas.microsoft.com/office/drawing/2014/main" id="{02F0F85D-CB6B-48E8-B56F-81472CE94F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6E120E-E239-4B93-AC67-210D23BD227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4265810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1F02C-5A08-45D4-AFE1-8EF0E6DECE4B}"/>
              </a:ext>
            </a:extLst>
          </p:cNvPr>
          <p:cNvSpPr>
            <a:spLocks noGrp="1"/>
          </p:cNvSpPr>
          <p:nvPr>
            <p:ph type="title"/>
          </p:nvPr>
        </p:nvSpPr>
        <p:spPr>
          <a:xfrm>
            <a:off x="839788" y="1065120"/>
            <a:ext cx="3932237" cy="1465806"/>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A22EF863-20E6-4CF9-A179-0A2A52E5F3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CECFB1A-5B7E-45DA-9713-0CD8E3121F4B}"/>
              </a:ext>
            </a:extLst>
          </p:cNvPr>
          <p:cNvSpPr>
            <a:spLocks noGrp="1"/>
          </p:cNvSpPr>
          <p:nvPr>
            <p:ph type="body" sz="half" idx="2"/>
          </p:nvPr>
        </p:nvSpPr>
        <p:spPr>
          <a:xfrm>
            <a:off x="839788" y="2618014"/>
            <a:ext cx="3932237" cy="32509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EFD67F-901E-4423-A48F-41F00ECA520B}"/>
              </a:ext>
            </a:extLst>
          </p:cNvPr>
          <p:cNvSpPr>
            <a:spLocks noGrp="1"/>
          </p:cNvSpPr>
          <p:nvPr>
            <p:ph type="dt" sz="half" idx="10"/>
          </p:nvPr>
        </p:nvSpPr>
        <p:spPr/>
        <p:txBody>
          <a:bodyPr/>
          <a:lstStyle/>
          <a:p>
            <a:fld id="{11008460-8B2F-4AAA-A4E2-10730069204C}" type="datetimeFigureOut">
              <a:rPr lang="en-US" smtClean="0"/>
              <a:t>31-Aug-21</a:t>
            </a:fld>
            <a:endParaRPr lang="en-US"/>
          </a:p>
        </p:txBody>
      </p:sp>
      <p:sp>
        <p:nvSpPr>
          <p:cNvPr id="6" name="Footer Placeholder 5">
            <a:extLst>
              <a:ext uri="{FF2B5EF4-FFF2-40B4-BE49-F238E27FC236}">
                <a16:creationId xmlns:a16="http://schemas.microsoft.com/office/drawing/2014/main" id="{97B04982-0749-4F34-A4DB-DDC12BD4BE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B38447-AEAF-40D9-B3D3-94404C144AE9}"/>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635004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06359A-F1E3-49EE-BBC2-40888C4A3628}"/>
              </a:ext>
            </a:extLst>
          </p:cNvPr>
          <p:cNvGrpSpPr/>
          <p:nvPr/>
        </p:nvGrpSpPr>
        <p:grpSpPr>
          <a:xfrm>
            <a:off x="9265700" y="2026"/>
            <a:ext cx="2926300" cy="5030922"/>
            <a:chOff x="9265700" y="2026"/>
            <a:chExt cx="2926300" cy="5030922"/>
          </a:xfrm>
        </p:grpSpPr>
        <p:sp>
          <p:nvSpPr>
            <p:cNvPr id="8" name="Freeform: Shape 7">
              <a:extLst>
                <a:ext uri="{FF2B5EF4-FFF2-40B4-BE49-F238E27FC236}">
                  <a16:creationId xmlns:a16="http://schemas.microsoft.com/office/drawing/2014/main" id="{CED90C42-6A0F-48E8-BF96-7D3E2A395EC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DA0863A-55F7-4EB0-9451-F3EE4D65DBDB}"/>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5FE7CFE2-40F6-44B2-8AAD-0C384EEFCF7E}"/>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9F0D6A17-AA80-4608-8660-8D1587A17704}"/>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Placeholder 1">
            <a:extLst>
              <a:ext uri="{FF2B5EF4-FFF2-40B4-BE49-F238E27FC236}">
                <a16:creationId xmlns:a16="http://schemas.microsoft.com/office/drawing/2014/main" id="{7E11B74D-DF90-4993-88AE-4D05C91F2A96}"/>
              </a:ext>
            </a:extLst>
          </p:cNvPr>
          <p:cNvSpPr>
            <a:spLocks noGrp="1"/>
          </p:cNvSpPr>
          <p:nvPr>
            <p:ph type="title"/>
          </p:nvPr>
        </p:nvSpPr>
        <p:spPr>
          <a:xfrm>
            <a:off x="966744" y="959587"/>
            <a:ext cx="9076329" cy="106427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79B3DE9-A495-4E75-819D-E0B2E5505072}"/>
              </a:ext>
            </a:extLst>
          </p:cNvPr>
          <p:cNvSpPr>
            <a:spLocks noGrp="1"/>
          </p:cNvSpPr>
          <p:nvPr>
            <p:ph type="body" idx="1"/>
          </p:nvPr>
        </p:nvSpPr>
        <p:spPr>
          <a:xfrm>
            <a:off x="966744" y="2248257"/>
            <a:ext cx="9076329" cy="365015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02430AC-DB07-423B-A52A-0065639AFE68}"/>
              </a:ext>
            </a:extLst>
          </p:cNvPr>
          <p:cNvSpPr>
            <a:spLocks noGrp="1"/>
          </p:cNvSpPr>
          <p:nvPr>
            <p:ph type="dt" sz="half" idx="2"/>
          </p:nvPr>
        </p:nvSpPr>
        <p:spPr>
          <a:xfrm>
            <a:off x="8266975" y="6356350"/>
            <a:ext cx="2960914"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11008460-8B2F-4AAA-A4E2-10730069204C}" type="datetimeFigureOut">
              <a:rPr lang="en-US" smtClean="0"/>
              <a:pPr/>
              <a:t>31-Aug-21</a:t>
            </a:fld>
            <a:endParaRPr lang="en-US" dirty="0"/>
          </a:p>
        </p:txBody>
      </p:sp>
      <p:sp>
        <p:nvSpPr>
          <p:cNvPr id="5" name="Footer Placeholder 4">
            <a:extLst>
              <a:ext uri="{FF2B5EF4-FFF2-40B4-BE49-F238E27FC236}">
                <a16:creationId xmlns:a16="http://schemas.microsoft.com/office/drawing/2014/main" id="{485FAFC9-FA18-4C55-8C92-B17603CAEEDC}"/>
              </a:ext>
            </a:extLst>
          </p:cNvPr>
          <p:cNvSpPr>
            <a:spLocks noGrp="1"/>
          </p:cNvSpPr>
          <p:nvPr>
            <p:ph type="ftr" sz="quarter" idx="3"/>
          </p:nvPr>
        </p:nvSpPr>
        <p:spPr>
          <a:xfrm>
            <a:off x="966745" y="501128"/>
            <a:ext cx="3311342" cy="365125"/>
          </a:xfrm>
          <a:prstGeom prst="rect">
            <a:avLst/>
          </a:prstGeom>
        </p:spPr>
        <p:txBody>
          <a:bodyPr vert="horz" lIns="91440" tIns="45720" rIns="91440" bIns="45720" rtlCol="0" anchor="ctr"/>
          <a:lstStyle>
            <a:lvl1pPr algn="l">
              <a:defRPr sz="1000" i="0">
                <a:solidFill>
                  <a:schemeClr val="tx2">
                    <a:alpha val="85000"/>
                  </a:schemeClr>
                </a:solidFill>
              </a:defRPr>
            </a:lvl1pPr>
          </a:lstStyle>
          <a:p>
            <a:endParaRPr lang="en-US" dirty="0"/>
          </a:p>
        </p:txBody>
      </p:sp>
      <p:sp>
        <p:nvSpPr>
          <p:cNvPr id="6" name="Slide Number Placeholder 5">
            <a:extLst>
              <a:ext uri="{FF2B5EF4-FFF2-40B4-BE49-F238E27FC236}">
                <a16:creationId xmlns:a16="http://schemas.microsoft.com/office/drawing/2014/main" id="{67D5A493-61FB-4764-90B6-8CC218A781C9}"/>
              </a:ext>
            </a:extLst>
          </p:cNvPr>
          <p:cNvSpPr>
            <a:spLocks noGrp="1"/>
          </p:cNvSpPr>
          <p:nvPr>
            <p:ph type="sldNum" sz="quarter" idx="4"/>
          </p:nvPr>
        </p:nvSpPr>
        <p:spPr>
          <a:xfrm>
            <a:off x="11239498" y="6356350"/>
            <a:ext cx="515479"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0946259B-8396-46CD-AD42-FDEDA89DA278}" type="slidenum">
              <a:rPr lang="en-US" smtClean="0"/>
              <a:pPr/>
              <a:t>‹#›</a:t>
            </a:fld>
            <a:endParaRPr lang="en-US" dirty="0"/>
          </a:p>
        </p:txBody>
      </p:sp>
    </p:spTree>
    <p:extLst>
      <p:ext uri="{BB962C8B-B14F-4D97-AF65-F5344CB8AC3E}">
        <p14:creationId xmlns:p14="http://schemas.microsoft.com/office/powerpoint/2010/main" val="3065521076"/>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150000"/>
        <a:buFont typeface="Goudy Old Style" panose="02020502050305020303" pitchFamily="18" charset="0"/>
        <a:buChar char="∙"/>
        <a:defRPr sz="2000" kern="1200">
          <a:solidFill>
            <a:schemeClr val="tx2"/>
          </a:solidFill>
          <a:latin typeface="+mn-lt"/>
          <a:ea typeface="+mn-ea"/>
          <a:cs typeface="+mn-cs"/>
        </a:defRPr>
      </a:lvl1pPr>
      <a:lvl2pPr marL="274320" indent="0" algn="l" defTabSz="914400" rtl="0" eaLnBrk="1" latinLnBrk="0" hangingPunct="1">
        <a:lnSpc>
          <a:spcPct val="110000"/>
        </a:lnSpc>
        <a:spcBef>
          <a:spcPts val="500"/>
        </a:spcBef>
        <a:buFontTx/>
        <a:buNone/>
        <a:defRPr sz="1800" kern="1200">
          <a:solidFill>
            <a:schemeClr val="tx2"/>
          </a:solidFill>
          <a:latin typeface="+mn-lt"/>
          <a:ea typeface="+mn-ea"/>
          <a:cs typeface="+mn-cs"/>
        </a:defRPr>
      </a:lvl2pPr>
      <a:lvl3pPr marL="548640" indent="-228600" algn="l" defTabSz="914400" rtl="0" eaLnBrk="1" latinLnBrk="0" hangingPunct="1">
        <a:lnSpc>
          <a:spcPct val="110000"/>
        </a:lnSpc>
        <a:spcBef>
          <a:spcPts val="500"/>
        </a:spcBef>
        <a:buSzPct val="150000"/>
        <a:buFont typeface="Goudy Old Style" panose="02020502050305020303" pitchFamily="18" charset="0"/>
        <a:buChar char="∙"/>
        <a:defRPr sz="1600" kern="1200">
          <a:solidFill>
            <a:schemeClr val="tx2"/>
          </a:solidFill>
          <a:latin typeface="+mn-lt"/>
          <a:ea typeface="+mn-ea"/>
          <a:cs typeface="+mn-cs"/>
        </a:defRPr>
      </a:lvl3pPr>
      <a:lvl4pPr marL="59436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4pPr>
      <a:lvl5pPr marL="822960" indent="-228600" algn="l" defTabSz="914400" rtl="0" eaLnBrk="1" latinLnBrk="0" hangingPunct="1">
        <a:lnSpc>
          <a:spcPct val="110000"/>
        </a:lnSpc>
        <a:spcBef>
          <a:spcPts val="500"/>
        </a:spcBef>
        <a:buSzPct val="150000"/>
        <a:buFont typeface="Goudy Old Style" panose="02020502050305020303" pitchFamily="18"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portswigger.net/web-security/file-path-traversal" TargetMode="External"/><Relationship Id="rId2" Type="http://schemas.openxmlformats.org/officeDocument/2006/relationships/hyperlink" Target="https://vk9-sec.com/basics-of-path-traversal/" TargetMode="External"/><Relationship Id="rId1" Type="http://schemas.openxmlformats.org/officeDocument/2006/relationships/slideLayout" Target="../slideLayouts/slideLayout2.xml"/><Relationship Id="rId6" Type="http://schemas.openxmlformats.org/officeDocument/2006/relationships/hyperlink" Target="https://www.netsparker.com/blog/web-security/directory-path-traversal-attacks/" TargetMode="External"/><Relationship Id="rId5" Type="http://schemas.openxmlformats.org/officeDocument/2006/relationships/hyperlink" Target="https://owasp.org/www-community/attacks/Path_Traversal" TargetMode="External"/><Relationship Id="rId4" Type="http://schemas.openxmlformats.org/officeDocument/2006/relationships/hyperlink" Target="https://www.acunetix.com/websitesecurity/directory-traversal/"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2856439-F4E3-D54F-9416-42ABDCE1D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56614E07-DAB1-4BD5-B68F-E733849969A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10"/>
            <a:ext cx="12191979" cy="6857989"/>
          </a:xfrm>
          <a:prstGeom prst="rect">
            <a:avLst/>
          </a:prstGeom>
        </p:spPr>
      </p:pic>
      <p:sp>
        <p:nvSpPr>
          <p:cNvPr id="11" name="Rectangle 10">
            <a:extLst>
              <a:ext uri="{FF2B5EF4-FFF2-40B4-BE49-F238E27FC236}">
                <a16:creationId xmlns:a16="http://schemas.microsoft.com/office/drawing/2014/main" id="{C364144C-8BB1-450F-812B-D7D09A795C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53485"/>
            <a:ext cx="12192000" cy="4604516"/>
          </a:xfrm>
          <a:prstGeom prst="rect">
            <a:avLst/>
          </a:prstGeom>
          <a:gradFill>
            <a:gsLst>
              <a:gs pos="7000">
                <a:srgbClr val="000000">
                  <a:alpha val="0"/>
                </a:srgbClr>
              </a:gs>
              <a:gs pos="56000">
                <a:srgbClr val="000000">
                  <a:alpha val="56000"/>
                </a:srgbClr>
              </a:gs>
              <a:gs pos="100000">
                <a:srgbClr val="000000">
                  <a:alpha val="63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BD39D841-889E-41DE-AEB1-0DCEE398E32D}"/>
              </a:ext>
            </a:extLst>
          </p:cNvPr>
          <p:cNvSpPr>
            <a:spLocks noGrp="1"/>
          </p:cNvSpPr>
          <p:nvPr>
            <p:ph type="subTitle" idx="1"/>
          </p:nvPr>
        </p:nvSpPr>
        <p:spPr>
          <a:xfrm>
            <a:off x="2320119" y="5015553"/>
            <a:ext cx="7533565" cy="889948"/>
          </a:xfrm>
        </p:spPr>
        <p:txBody>
          <a:bodyPr anchor="ctr">
            <a:normAutofit/>
          </a:bodyPr>
          <a:lstStyle/>
          <a:p>
            <a:pPr algn="ctr"/>
            <a:r>
              <a:rPr lang="en-US" sz="3600" b="1" dirty="0">
                <a:solidFill>
                  <a:srgbClr val="FFFFFF"/>
                </a:solidFill>
                <a:latin typeface="Times New Roman" panose="02020603050405020304" pitchFamily="18" charset="0"/>
                <a:cs typeface="Times New Roman" panose="02020603050405020304" pitchFamily="18" charset="0"/>
              </a:rPr>
              <a:t>Path traversal attack</a:t>
            </a:r>
          </a:p>
        </p:txBody>
      </p:sp>
      <p:pic>
        <p:nvPicPr>
          <p:cNvPr id="6" name="Picture 5">
            <a:extLst>
              <a:ext uri="{FF2B5EF4-FFF2-40B4-BE49-F238E27FC236}">
                <a16:creationId xmlns:a16="http://schemas.microsoft.com/office/drawing/2014/main" id="{B89CE9B1-A29E-44B1-9D77-E5B1624CA2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36642" y="477787"/>
            <a:ext cx="8379073" cy="4399014"/>
          </a:xfrm>
          <a:prstGeom prst="rect">
            <a:avLst/>
          </a:prstGeom>
        </p:spPr>
      </p:pic>
    </p:spTree>
    <p:extLst>
      <p:ext uri="{BB962C8B-B14F-4D97-AF65-F5344CB8AC3E}">
        <p14:creationId xmlns:p14="http://schemas.microsoft.com/office/powerpoint/2010/main" val="1022084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E8D91F-CA6B-4552-9654-5D3938C637F6}"/>
              </a:ext>
            </a:extLst>
          </p:cNvPr>
          <p:cNvSpPr>
            <a:spLocks noGrp="1"/>
          </p:cNvSpPr>
          <p:nvPr>
            <p:ph idx="1"/>
          </p:nvPr>
        </p:nvSpPr>
        <p:spPr>
          <a:xfrm>
            <a:off x="966744" y="882595"/>
            <a:ext cx="9076329" cy="5015817"/>
          </a:xfrm>
        </p:spPr>
        <p:txBody>
          <a:bodyPr>
            <a:normAutofit/>
          </a:bodyPr>
          <a:lstStyle/>
          <a:p>
            <a:pPr marL="0" indent="0">
              <a:buNone/>
            </a:pPr>
            <a:r>
              <a:rPr lang="en-US" sz="1800" dirty="0"/>
              <a:t>The second type of input filter commonly encountered involves verifying whether a user-supplied filename contains the suffix (file type), or prefix (start directory) expected by the application.</a:t>
            </a:r>
          </a:p>
          <a:p>
            <a:r>
              <a:rPr lang="en-US" sz="1800" dirty="0"/>
              <a:t>Some applications check if a user-supplied filename ends in a specific file type or set of file types and reject attempts to access anything else. We can get around this by using the null URL encoded byte (%00), then we'll have an approved filename.(PHP, DOS.net, Java)</a:t>
            </a:r>
          </a:p>
          <a:p>
            <a:pPr marL="0" indent="0">
              <a:buNone/>
            </a:pPr>
            <a:r>
              <a:rPr lang="en-US" sz="1800" dirty="0"/>
              <a:t>    VD:  .. /.. /.. /</a:t>
            </a:r>
            <a:r>
              <a:rPr lang="en-US" sz="1800" dirty="0" err="1"/>
              <a:t>etc</a:t>
            </a:r>
            <a:r>
              <a:rPr lang="en-US" sz="1800" dirty="0"/>
              <a:t>/passwd%00.jpg</a:t>
            </a:r>
          </a:p>
          <a:p>
            <a:r>
              <a:rPr lang="en-US" sz="1800" dirty="0"/>
              <a:t>Some applications check if a user-supplied filename begins with a specific sub-direction of the starting directory, or even a specific filename. If an application requires a user-supplied filename to begin with the expected base directory, the required base directory can be included followed by the appropriate traversal strings.</a:t>
            </a:r>
          </a:p>
          <a:p>
            <a:pPr marL="0" indent="0">
              <a:buNone/>
            </a:pPr>
            <a:r>
              <a:rPr lang="en-US" sz="1800" dirty="0"/>
              <a:t>    VD: filename=/var/www/images/../../../</a:t>
            </a:r>
            <a:r>
              <a:rPr lang="en-US" sz="1800" dirty="0" err="1"/>
              <a:t>etc</a:t>
            </a:r>
            <a:r>
              <a:rPr lang="en-US" sz="1800" dirty="0"/>
              <a:t>/passwd</a:t>
            </a:r>
          </a:p>
          <a:p>
            <a:r>
              <a:rPr lang="en-US" sz="1800" dirty="0"/>
              <a:t>We can combine many ways together to get through the easiest way.</a:t>
            </a:r>
          </a:p>
        </p:txBody>
      </p:sp>
    </p:spTree>
    <p:extLst>
      <p:ext uri="{BB962C8B-B14F-4D97-AF65-F5344CB8AC3E}">
        <p14:creationId xmlns:p14="http://schemas.microsoft.com/office/powerpoint/2010/main" val="2099111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CE187-9E72-4FCD-AB52-BB9D43178950}"/>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6. Prevent</a:t>
            </a:r>
          </a:p>
        </p:txBody>
      </p:sp>
      <p:sp>
        <p:nvSpPr>
          <p:cNvPr id="3" name="Content Placeholder 2">
            <a:extLst>
              <a:ext uri="{FF2B5EF4-FFF2-40B4-BE49-F238E27FC236}">
                <a16:creationId xmlns:a16="http://schemas.microsoft.com/office/drawing/2014/main" id="{0EB0B26F-E439-4E85-B312-E2402C601837}"/>
              </a:ext>
            </a:extLst>
          </p:cNvPr>
          <p:cNvSpPr>
            <a:spLocks noGrp="1"/>
          </p:cNvSpPr>
          <p:nvPr>
            <p:ph idx="1"/>
          </p:nvPr>
        </p:nvSpPr>
        <p:spPr>
          <a:xfrm>
            <a:off x="895182" y="2439088"/>
            <a:ext cx="9076329" cy="3650155"/>
          </a:xfrm>
        </p:spPr>
        <p:txBody>
          <a:bodyPr>
            <a:normAutofit/>
          </a:bodyPr>
          <a:lstStyle/>
          <a:p>
            <a:pPr marL="0" indent="0">
              <a:buNone/>
            </a:pPr>
            <a:r>
              <a:rPr lang="en-US" sz="1800" dirty="0"/>
              <a:t>Ways to effectively protect against a Path Traversal attack are:</a:t>
            </a:r>
          </a:p>
          <a:p>
            <a:r>
              <a:rPr lang="en-US" sz="1800" dirty="0"/>
              <a:t>The safest way to prevent is to not pass user input completely into the system API</a:t>
            </a:r>
          </a:p>
          <a:p>
            <a:r>
              <a:rPr lang="en-US" sz="1800" dirty="0"/>
              <a:t>If the pass in is absolutely required, then we need to strictly control the user input only for the characters [0-9a-zA-z]</a:t>
            </a:r>
          </a:p>
          <a:p>
            <a:r>
              <a:rPr lang="en-US" sz="1800" dirty="0"/>
              <a:t>Use normalization libraries when using user input to manipulate files</a:t>
            </a:r>
          </a:p>
          <a:p>
            <a:r>
              <a:rPr lang="en-US" sz="1800" dirty="0"/>
              <a:t>Upgrade the system to the latest as many systems today update libraries that can resist path traversal attacks</a:t>
            </a:r>
          </a:p>
          <a:p>
            <a:endParaRPr lang="en-US" sz="1800" dirty="0"/>
          </a:p>
        </p:txBody>
      </p:sp>
    </p:spTree>
    <p:extLst>
      <p:ext uri="{BB962C8B-B14F-4D97-AF65-F5344CB8AC3E}">
        <p14:creationId xmlns:p14="http://schemas.microsoft.com/office/powerpoint/2010/main" val="17424526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42F3B-B236-4F7F-9AB6-C0DBB1766417}"/>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7. Reference</a:t>
            </a:r>
          </a:p>
        </p:txBody>
      </p:sp>
      <p:sp>
        <p:nvSpPr>
          <p:cNvPr id="3" name="Content Placeholder 2">
            <a:extLst>
              <a:ext uri="{FF2B5EF4-FFF2-40B4-BE49-F238E27FC236}">
                <a16:creationId xmlns:a16="http://schemas.microsoft.com/office/drawing/2014/main" id="{27C153AC-8528-40CB-BC74-35929C463962}"/>
              </a:ext>
            </a:extLst>
          </p:cNvPr>
          <p:cNvSpPr>
            <a:spLocks noGrp="1"/>
          </p:cNvSpPr>
          <p:nvPr>
            <p:ph idx="1"/>
          </p:nvPr>
        </p:nvSpPr>
        <p:spPr>
          <a:xfrm>
            <a:off x="966743" y="2246296"/>
            <a:ext cx="9076329" cy="3650155"/>
          </a:xfrm>
        </p:spPr>
        <p:txBody>
          <a:bodyPr/>
          <a:lstStyle/>
          <a:p>
            <a:pPr>
              <a:lnSpc>
                <a:spcPct val="150000"/>
              </a:lnSpc>
            </a:pPr>
            <a:r>
              <a:rPr lang="en-US" dirty="0"/>
              <a:t>VK9 Security: </a:t>
            </a:r>
            <a:r>
              <a:rPr lang="en-US" dirty="0">
                <a:hlinkClick r:id="rId2"/>
              </a:rPr>
              <a:t>https://vk9-sec.com/basics-of-path-traversal/</a:t>
            </a:r>
            <a:endParaRPr lang="en-US" dirty="0"/>
          </a:p>
          <a:p>
            <a:pPr>
              <a:lnSpc>
                <a:spcPct val="150000"/>
              </a:lnSpc>
            </a:pPr>
            <a:r>
              <a:rPr lang="en-US" dirty="0" err="1"/>
              <a:t>PortSwigger</a:t>
            </a:r>
            <a:r>
              <a:rPr lang="en-US" dirty="0"/>
              <a:t>: </a:t>
            </a:r>
            <a:r>
              <a:rPr lang="en-US" dirty="0">
                <a:hlinkClick r:id="rId3"/>
              </a:rPr>
              <a:t>https://portswigger.net/web-security/file-path-traversal</a:t>
            </a:r>
            <a:endParaRPr lang="en-US" dirty="0"/>
          </a:p>
          <a:p>
            <a:pPr>
              <a:lnSpc>
                <a:spcPct val="150000"/>
              </a:lnSpc>
            </a:pPr>
            <a:r>
              <a:rPr lang="en-US" dirty="0" err="1"/>
              <a:t>Acunetix</a:t>
            </a:r>
            <a:r>
              <a:rPr lang="en-US" dirty="0"/>
              <a:t>: </a:t>
            </a:r>
            <a:r>
              <a:rPr lang="en-US" dirty="0">
                <a:hlinkClick r:id="rId4"/>
              </a:rPr>
              <a:t>https://www.acunetix.com/websitesecurity/directory-traversal/</a:t>
            </a:r>
            <a:endParaRPr lang="en-US" dirty="0"/>
          </a:p>
          <a:p>
            <a:pPr>
              <a:lnSpc>
                <a:spcPct val="150000"/>
              </a:lnSpc>
            </a:pPr>
            <a:r>
              <a:rPr lang="en-US" dirty="0" err="1"/>
              <a:t>Owasp</a:t>
            </a:r>
            <a:r>
              <a:rPr lang="en-US" dirty="0"/>
              <a:t>: </a:t>
            </a:r>
            <a:r>
              <a:rPr lang="en-US" dirty="0">
                <a:hlinkClick r:id="rId5"/>
              </a:rPr>
              <a:t>https://owasp.org/www-community/attacks/Path_Traversal</a:t>
            </a:r>
            <a:endParaRPr lang="en-US" dirty="0"/>
          </a:p>
          <a:p>
            <a:pPr>
              <a:lnSpc>
                <a:spcPct val="150000"/>
              </a:lnSpc>
            </a:pPr>
            <a:r>
              <a:rPr lang="en-US" dirty="0" err="1"/>
              <a:t>Netsparker</a:t>
            </a:r>
            <a:r>
              <a:rPr lang="en-US" dirty="0"/>
              <a:t>: </a:t>
            </a:r>
            <a:r>
              <a:rPr lang="en-US" dirty="0">
                <a:hlinkClick r:id="rId6"/>
              </a:rPr>
              <a:t>https://www.netsparker.com/blog/web-security/directory-path-traversal-attacks/</a:t>
            </a:r>
            <a:endParaRPr lang="en-US" dirty="0"/>
          </a:p>
        </p:txBody>
      </p:sp>
    </p:spTree>
    <p:extLst>
      <p:ext uri="{BB962C8B-B14F-4D97-AF65-F5344CB8AC3E}">
        <p14:creationId xmlns:p14="http://schemas.microsoft.com/office/powerpoint/2010/main" val="1547872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7C80B9C-CCB9-42D2-B7D6-BDA09F3EA8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ext&#10;&#10;Description automatically generated">
            <a:extLst>
              <a:ext uri="{FF2B5EF4-FFF2-40B4-BE49-F238E27FC236}">
                <a16:creationId xmlns:a16="http://schemas.microsoft.com/office/drawing/2014/main" id="{7A055B94-CFD8-4AAA-94B2-B675008F7EF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336" b="11159"/>
          <a:stretch/>
        </p:blipFill>
        <p:spPr>
          <a:xfrm>
            <a:off x="20" y="10"/>
            <a:ext cx="12191979" cy="6857990"/>
          </a:xfrm>
          <a:prstGeom prst="rect">
            <a:avLst/>
          </a:prstGeom>
        </p:spPr>
      </p:pic>
      <p:sp>
        <p:nvSpPr>
          <p:cNvPr id="12" name="Freeform: Shape 11">
            <a:extLst>
              <a:ext uri="{FF2B5EF4-FFF2-40B4-BE49-F238E27FC236}">
                <a16:creationId xmlns:a16="http://schemas.microsoft.com/office/drawing/2014/main" id="{F4B841E2-9B68-4A38-B59E-F64F2D434A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82500" y="1824533"/>
            <a:ext cx="2372219"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82900" h="5795027">
                <a:moveTo>
                  <a:pt x="2144960" y="0"/>
                </a:moveTo>
                <a:lnTo>
                  <a:pt x="2332832" y="164715"/>
                </a:lnTo>
                <a:cubicBezTo>
                  <a:pt x="2798675" y="524709"/>
                  <a:pt x="3323620" y="623869"/>
                  <a:pt x="3723546" y="855573"/>
                </a:cubicBezTo>
                <a:cubicBezTo>
                  <a:pt x="4108105" y="1124469"/>
                  <a:pt x="4282900" y="1432851"/>
                  <a:pt x="4282900" y="2048959"/>
                </a:cubicBezTo>
                <a:lnTo>
                  <a:pt x="4282900" y="2231503"/>
                </a:lnTo>
                <a:lnTo>
                  <a:pt x="4282900" y="2752557"/>
                </a:lnTo>
                <a:lnTo>
                  <a:pt x="4282900" y="3042471"/>
                </a:lnTo>
                <a:lnTo>
                  <a:pt x="4282900" y="3441681"/>
                </a:lnTo>
                <a:lnTo>
                  <a:pt x="4282900" y="3746068"/>
                </a:lnTo>
                <a:cubicBezTo>
                  <a:pt x="4282900" y="4362177"/>
                  <a:pt x="4108103" y="4670559"/>
                  <a:pt x="3723546" y="4939455"/>
                </a:cubicBezTo>
                <a:cubicBezTo>
                  <a:pt x="3323617" y="5171158"/>
                  <a:pt x="2798672" y="527031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close/>
              </a:path>
            </a:pathLst>
          </a:custGeom>
          <a:noFill/>
          <a:ln w="25400" cap="rnd">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DFC35B8-E310-4489-A964-86D8F817C8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3339" y="0"/>
            <a:ext cx="2372219" cy="2377558"/>
          </a:xfrm>
          <a:custGeom>
            <a:avLst/>
            <a:gdLst>
              <a:gd name="connsiteX0" fmla="*/ 37572 w 2372219"/>
              <a:gd name="connsiteY0" fmla="*/ 0 h 2377558"/>
              <a:gd name="connsiteX1" fmla="*/ 2334647 w 2372219"/>
              <a:gd name="connsiteY1" fmla="*/ 0 h 2377558"/>
              <a:gd name="connsiteX2" fmla="*/ 2353763 w 2372219"/>
              <a:gd name="connsiteY2" fmla="*/ 76379 h 2377558"/>
              <a:gd name="connsiteX3" fmla="*/ 2372219 w 2372219"/>
              <a:gd name="connsiteY3" fmla="*/ 302680 h 2377558"/>
              <a:gd name="connsiteX4" fmla="*/ 2372219 w 2372219"/>
              <a:gd name="connsiteY4" fmla="*/ 403788 h 2377558"/>
              <a:gd name="connsiteX5" fmla="*/ 2372219 w 2372219"/>
              <a:gd name="connsiteY5" fmla="*/ 692390 h 2377558"/>
              <a:gd name="connsiteX6" fmla="*/ 2372219 w 2372219"/>
              <a:gd name="connsiteY6" fmla="*/ 852968 h 2377558"/>
              <a:gd name="connsiteX7" fmla="*/ 2372219 w 2372219"/>
              <a:gd name="connsiteY7" fmla="*/ 1074083 h 2377558"/>
              <a:gd name="connsiteX8" fmla="*/ 2372219 w 2372219"/>
              <a:gd name="connsiteY8" fmla="*/ 1242678 h 2377558"/>
              <a:gd name="connsiteX9" fmla="*/ 2062403 w 2372219"/>
              <a:gd name="connsiteY9" fmla="*/ 1903673 h 2377558"/>
              <a:gd name="connsiteX10" fmla="*/ 1292111 w 2372219"/>
              <a:gd name="connsiteY10" fmla="*/ 2286325 h 2377558"/>
              <a:gd name="connsiteX11" fmla="*/ 1184165 w 2372219"/>
              <a:gd name="connsiteY11" fmla="*/ 2377558 h 2377558"/>
              <a:gd name="connsiteX12" fmla="*/ 1080107 w 2372219"/>
              <a:gd name="connsiteY12" fmla="*/ 2286325 h 2377558"/>
              <a:gd name="connsiteX13" fmla="*/ 309816 w 2372219"/>
              <a:gd name="connsiteY13" fmla="*/ 1903673 h 2377558"/>
              <a:gd name="connsiteX14" fmla="*/ 0 w 2372219"/>
              <a:gd name="connsiteY14" fmla="*/ 1242678 h 2377558"/>
              <a:gd name="connsiteX15" fmla="*/ 0 w 2372219"/>
              <a:gd name="connsiteY15" fmla="*/ 1074083 h 2377558"/>
              <a:gd name="connsiteX16" fmla="*/ 0 w 2372219"/>
              <a:gd name="connsiteY16" fmla="*/ 852968 h 2377558"/>
              <a:gd name="connsiteX17" fmla="*/ 0 w 2372219"/>
              <a:gd name="connsiteY17" fmla="*/ 692390 h 2377558"/>
              <a:gd name="connsiteX18" fmla="*/ 0 w 2372219"/>
              <a:gd name="connsiteY18" fmla="*/ 403788 h 2377558"/>
              <a:gd name="connsiteX19" fmla="*/ 0 w 2372219"/>
              <a:gd name="connsiteY19" fmla="*/ 302680 h 2377558"/>
              <a:gd name="connsiteX20" fmla="*/ 18456 w 2372219"/>
              <a:gd name="connsiteY20" fmla="*/ 76379 h 2377558"/>
              <a:gd name="connsiteX0" fmla="*/ 2334647 w 2426087"/>
              <a:gd name="connsiteY0" fmla="*/ 0 h 2377558"/>
              <a:gd name="connsiteX1" fmla="*/ 2353763 w 2426087"/>
              <a:gd name="connsiteY1" fmla="*/ 76379 h 2377558"/>
              <a:gd name="connsiteX2" fmla="*/ 2372219 w 2426087"/>
              <a:gd name="connsiteY2" fmla="*/ 302680 h 2377558"/>
              <a:gd name="connsiteX3" fmla="*/ 2372219 w 2426087"/>
              <a:gd name="connsiteY3" fmla="*/ 403788 h 2377558"/>
              <a:gd name="connsiteX4" fmla="*/ 2372219 w 2426087"/>
              <a:gd name="connsiteY4" fmla="*/ 692390 h 2377558"/>
              <a:gd name="connsiteX5" fmla="*/ 2372219 w 2426087"/>
              <a:gd name="connsiteY5" fmla="*/ 852968 h 2377558"/>
              <a:gd name="connsiteX6" fmla="*/ 2372219 w 2426087"/>
              <a:gd name="connsiteY6" fmla="*/ 1074083 h 2377558"/>
              <a:gd name="connsiteX7" fmla="*/ 2372219 w 2426087"/>
              <a:gd name="connsiteY7" fmla="*/ 1242678 h 2377558"/>
              <a:gd name="connsiteX8" fmla="*/ 2062403 w 2426087"/>
              <a:gd name="connsiteY8" fmla="*/ 1903673 h 2377558"/>
              <a:gd name="connsiteX9" fmla="*/ 1292111 w 2426087"/>
              <a:gd name="connsiteY9" fmla="*/ 2286325 h 2377558"/>
              <a:gd name="connsiteX10" fmla="*/ 1184165 w 2426087"/>
              <a:gd name="connsiteY10" fmla="*/ 2377558 h 2377558"/>
              <a:gd name="connsiteX11" fmla="*/ 1080107 w 2426087"/>
              <a:gd name="connsiteY11" fmla="*/ 2286325 h 2377558"/>
              <a:gd name="connsiteX12" fmla="*/ 309816 w 2426087"/>
              <a:gd name="connsiteY12" fmla="*/ 1903673 h 2377558"/>
              <a:gd name="connsiteX13" fmla="*/ 0 w 2426087"/>
              <a:gd name="connsiteY13" fmla="*/ 1242678 h 2377558"/>
              <a:gd name="connsiteX14" fmla="*/ 0 w 2426087"/>
              <a:gd name="connsiteY14" fmla="*/ 1074083 h 2377558"/>
              <a:gd name="connsiteX15" fmla="*/ 0 w 2426087"/>
              <a:gd name="connsiteY15" fmla="*/ 852968 h 2377558"/>
              <a:gd name="connsiteX16" fmla="*/ 0 w 2426087"/>
              <a:gd name="connsiteY16" fmla="*/ 692390 h 2377558"/>
              <a:gd name="connsiteX17" fmla="*/ 0 w 2426087"/>
              <a:gd name="connsiteY17" fmla="*/ 403788 h 2377558"/>
              <a:gd name="connsiteX18" fmla="*/ 0 w 2426087"/>
              <a:gd name="connsiteY18" fmla="*/ 302680 h 2377558"/>
              <a:gd name="connsiteX19" fmla="*/ 18456 w 2426087"/>
              <a:gd name="connsiteY19" fmla="*/ 76379 h 2377558"/>
              <a:gd name="connsiteX20" fmla="*/ 37572 w 2426087"/>
              <a:gd name="connsiteY20" fmla="*/ 0 h 2377558"/>
              <a:gd name="connsiteX21" fmla="*/ 2426087 w 2426087"/>
              <a:gd name="connsiteY21" fmla="*/ 91440 h 2377558"/>
              <a:gd name="connsiteX0" fmla="*/ 2334647 w 2372219"/>
              <a:gd name="connsiteY0" fmla="*/ 0 h 2377558"/>
              <a:gd name="connsiteX1" fmla="*/ 2353763 w 2372219"/>
              <a:gd name="connsiteY1" fmla="*/ 76379 h 2377558"/>
              <a:gd name="connsiteX2" fmla="*/ 2372219 w 2372219"/>
              <a:gd name="connsiteY2" fmla="*/ 302680 h 2377558"/>
              <a:gd name="connsiteX3" fmla="*/ 2372219 w 2372219"/>
              <a:gd name="connsiteY3" fmla="*/ 403788 h 2377558"/>
              <a:gd name="connsiteX4" fmla="*/ 2372219 w 2372219"/>
              <a:gd name="connsiteY4" fmla="*/ 692390 h 2377558"/>
              <a:gd name="connsiteX5" fmla="*/ 2372219 w 2372219"/>
              <a:gd name="connsiteY5" fmla="*/ 852968 h 2377558"/>
              <a:gd name="connsiteX6" fmla="*/ 2372219 w 2372219"/>
              <a:gd name="connsiteY6" fmla="*/ 1074083 h 2377558"/>
              <a:gd name="connsiteX7" fmla="*/ 2372219 w 2372219"/>
              <a:gd name="connsiteY7" fmla="*/ 1242678 h 2377558"/>
              <a:gd name="connsiteX8" fmla="*/ 2062403 w 2372219"/>
              <a:gd name="connsiteY8" fmla="*/ 1903673 h 2377558"/>
              <a:gd name="connsiteX9" fmla="*/ 1292111 w 2372219"/>
              <a:gd name="connsiteY9" fmla="*/ 2286325 h 2377558"/>
              <a:gd name="connsiteX10" fmla="*/ 1184165 w 2372219"/>
              <a:gd name="connsiteY10" fmla="*/ 2377558 h 2377558"/>
              <a:gd name="connsiteX11" fmla="*/ 1080107 w 2372219"/>
              <a:gd name="connsiteY11" fmla="*/ 2286325 h 2377558"/>
              <a:gd name="connsiteX12" fmla="*/ 309816 w 2372219"/>
              <a:gd name="connsiteY12" fmla="*/ 1903673 h 2377558"/>
              <a:gd name="connsiteX13" fmla="*/ 0 w 2372219"/>
              <a:gd name="connsiteY13" fmla="*/ 1242678 h 2377558"/>
              <a:gd name="connsiteX14" fmla="*/ 0 w 2372219"/>
              <a:gd name="connsiteY14" fmla="*/ 1074083 h 2377558"/>
              <a:gd name="connsiteX15" fmla="*/ 0 w 2372219"/>
              <a:gd name="connsiteY15" fmla="*/ 852968 h 2377558"/>
              <a:gd name="connsiteX16" fmla="*/ 0 w 2372219"/>
              <a:gd name="connsiteY16" fmla="*/ 692390 h 2377558"/>
              <a:gd name="connsiteX17" fmla="*/ 0 w 2372219"/>
              <a:gd name="connsiteY17" fmla="*/ 403788 h 2377558"/>
              <a:gd name="connsiteX18" fmla="*/ 0 w 2372219"/>
              <a:gd name="connsiteY18" fmla="*/ 302680 h 2377558"/>
              <a:gd name="connsiteX19" fmla="*/ 18456 w 2372219"/>
              <a:gd name="connsiteY19" fmla="*/ 76379 h 2377558"/>
              <a:gd name="connsiteX20" fmla="*/ 37572 w 2372219"/>
              <a:gd name="connsiteY20" fmla="*/ 0 h 2377558"/>
              <a:gd name="connsiteX0" fmla="*/ 2334647 w 2372219"/>
              <a:gd name="connsiteY0" fmla="*/ 0 h 2377558"/>
              <a:gd name="connsiteX1" fmla="*/ 2353763 w 2372219"/>
              <a:gd name="connsiteY1" fmla="*/ 76379 h 2377558"/>
              <a:gd name="connsiteX2" fmla="*/ 2372219 w 2372219"/>
              <a:gd name="connsiteY2" fmla="*/ 302680 h 2377558"/>
              <a:gd name="connsiteX3" fmla="*/ 2372219 w 2372219"/>
              <a:gd name="connsiteY3" fmla="*/ 403788 h 2377558"/>
              <a:gd name="connsiteX4" fmla="*/ 2372219 w 2372219"/>
              <a:gd name="connsiteY4" fmla="*/ 692390 h 2377558"/>
              <a:gd name="connsiteX5" fmla="*/ 2372219 w 2372219"/>
              <a:gd name="connsiteY5" fmla="*/ 852968 h 2377558"/>
              <a:gd name="connsiteX6" fmla="*/ 2372219 w 2372219"/>
              <a:gd name="connsiteY6" fmla="*/ 1074083 h 2377558"/>
              <a:gd name="connsiteX7" fmla="*/ 2372219 w 2372219"/>
              <a:gd name="connsiteY7" fmla="*/ 1242678 h 2377558"/>
              <a:gd name="connsiteX8" fmla="*/ 2062403 w 2372219"/>
              <a:gd name="connsiteY8" fmla="*/ 1903673 h 2377558"/>
              <a:gd name="connsiteX9" fmla="*/ 1292111 w 2372219"/>
              <a:gd name="connsiteY9" fmla="*/ 2286325 h 2377558"/>
              <a:gd name="connsiteX10" fmla="*/ 1184165 w 2372219"/>
              <a:gd name="connsiteY10" fmla="*/ 2377558 h 2377558"/>
              <a:gd name="connsiteX11" fmla="*/ 1080107 w 2372219"/>
              <a:gd name="connsiteY11" fmla="*/ 2286325 h 2377558"/>
              <a:gd name="connsiteX12" fmla="*/ 309816 w 2372219"/>
              <a:gd name="connsiteY12" fmla="*/ 1903673 h 2377558"/>
              <a:gd name="connsiteX13" fmla="*/ 0 w 2372219"/>
              <a:gd name="connsiteY13" fmla="*/ 1242678 h 2377558"/>
              <a:gd name="connsiteX14" fmla="*/ 0 w 2372219"/>
              <a:gd name="connsiteY14" fmla="*/ 1074083 h 2377558"/>
              <a:gd name="connsiteX15" fmla="*/ 0 w 2372219"/>
              <a:gd name="connsiteY15" fmla="*/ 852968 h 2377558"/>
              <a:gd name="connsiteX16" fmla="*/ 0 w 2372219"/>
              <a:gd name="connsiteY16" fmla="*/ 403788 h 2377558"/>
              <a:gd name="connsiteX17" fmla="*/ 0 w 2372219"/>
              <a:gd name="connsiteY17" fmla="*/ 302680 h 2377558"/>
              <a:gd name="connsiteX18" fmla="*/ 18456 w 2372219"/>
              <a:gd name="connsiteY18" fmla="*/ 76379 h 2377558"/>
              <a:gd name="connsiteX19" fmla="*/ 37572 w 2372219"/>
              <a:gd name="connsiteY19" fmla="*/ 0 h 2377558"/>
              <a:gd name="connsiteX0" fmla="*/ 2334647 w 2372219"/>
              <a:gd name="connsiteY0" fmla="*/ 0 h 2377558"/>
              <a:gd name="connsiteX1" fmla="*/ 2353763 w 2372219"/>
              <a:gd name="connsiteY1" fmla="*/ 76379 h 2377558"/>
              <a:gd name="connsiteX2" fmla="*/ 2372219 w 2372219"/>
              <a:gd name="connsiteY2" fmla="*/ 302680 h 2377558"/>
              <a:gd name="connsiteX3" fmla="*/ 2372219 w 2372219"/>
              <a:gd name="connsiteY3" fmla="*/ 403788 h 2377558"/>
              <a:gd name="connsiteX4" fmla="*/ 2372219 w 2372219"/>
              <a:gd name="connsiteY4" fmla="*/ 692390 h 2377558"/>
              <a:gd name="connsiteX5" fmla="*/ 2372219 w 2372219"/>
              <a:gd name="connsiteY5" fmla="*/ 852968 h 2377558"/>
              <a:gd name="connsiteX6" fmla="*/ 2372219 w 2372219"/>
              <a:gd name="connsiteY6" fmla="*/ 1074083 h 2377558"/>
              <a:gd name="connsiteX7" fmla="*/ 2372219 w 2372219"/>
              <a:gd name="connsiteY7" fmla="*/ 1242678 h 2377558"/>
              <a:gd name="connsiteX8" fmla="*/ 2062403 w 2372219"/>
              <a:gd name="connsiteY8" fmla="*/ 1903673 h 2377558"/>
              <a:gd name="connsiteX9" fmla="*/ 1292111 w 2372219"/>
              <a:gd name="connsiteY9" fmla="*/ 2286325 h 2377558"/>
              <a:gd name="connsiteX10" fmla="*/ 1184165 w 2372219"/>
              <a:gd name="connsiteY10" fmla="*/ 2377558 h 2377558"/>
              <a:gd name="connsiteX11" fmla="*/ 1080107 w 2372219"/>
              <a:gd name="connsiteY11" fmla="*/ 2286325 h 2377558"/>
              <a:gd name="connsiteX12" fmla="*/ 309816 w 2372219"/>
              <a:gd name="connsiteY12" fmla="*/ 1903673 h 2377558"/>
              <a:gd name="connsiteX13" fmla="*/ 0 w 2372219"/>
              <a:gd name="connsiteY13" fmla="*/ 1242678 h 2377558"/>
              <a:gd name="connsiteX14" fmla="*/ 0 w 2372219"/>
              <a:gd name="connsiteY14" fmla="*/ 1074083 h 2377558"/>
              <a:gd name="connsiteX15" fmla="*/ 0 w 2372219"/>
              <a:gd name="connsiteY15" fmla="*/ 403788 h 2377558"/>
              <a:gd name="connsiteX16" fmla="*/ 0 w 2372219"/>
              <a:gd name="connsiteY16" fmla="*/ 302680 h 2377558"/>
              <a:gd name="connsiteX17" fmla="*/ 18456 w 2372219"/>
              <a:gd name="connsiteY17" fmla="*/ 76379 h 2377558"/>
              <a:gd name="connsiteX18" fmla="*/ 37572 w 2372219"/>
              <a:gd name="connsiteY18" fmla="*/ 0 h 2377558"/>
              <a:gd name="connsiteX0" fmla="*/ 2334647 w 2372219"/>
              <a:gd name="connsiteY0" fmla="*/ 0 h 2377558"/>
              <a:gd name="connsiteX1" fmla="*/ 2353763 w 2372219"/>
              <a:gd name="connsiteY1" fmla="*/ 76379 h 2377558"/>
              <a:gd name="connsiteX2" fmla="*/ 2372219 w 2372219"/>
              <a:gd name="connsiteY2" fmla="*/ 302680 h 2377558"/>
              <a:gd name="connsiteX3" fmla="*/ 2372219 w 2372219"/>
              <a:gd name="connsiteY3" fmla="*/ 403788 h 2377558"/>
              <a:gd name="connsiteX4" fmla="*/ 2372219 w 2372219"/>
              <a:gd name="connsiteY4" fmla="*/ 692390 h 2377558"/>
              <a:gd name="connsiteX5" fmla="*/ 2372219 w 2372219"/>
              <a:gd name="connsiteY5" fmla="*/ 852968 h 2377558"/>
              <a:gd name="connsiteX6" fmla="*/ 2372219 w 2372219"/>
              <a:gd name="connsiteY6" fmla="*/ 1074083 h 2377558"/>
              <a:gd name="connsiteX7" fmla="*/ 2372219 w 2372219"/>
              <a:gd name="connsiteY7" fmla="*/ 1242678 h 2377558"/>
              <a:gd name="connsiteX8" fmla="*/ 2062403 w 2372219"/>
              <a:gd name="connsiteY8" fmla="*/ 1903673 h 2377558"/>
              <a:gd name="connsiteX9" fmla="*/ 1292111 w 2372219"/>
              <a:gd name="connsiteY9" fmla="*/ 2286325 h 2377558"/>
              <a:gd name="connsiteX10" fmla="*/ 1184165 w 2372219"/>
              <a:gd name="connsiteY10" fmla="*/ 2377558 h 2377558"/>
              <a:gd name="connsiteX11" fmla="*/ 1080107 w 2372219"/>
              <a:gd name="connsiteY11" fmla="*/ 2286325 h 2377558"/>
              <a:gd name="connsiteX12" fmla="*/ 309816 w 2372219"/>
              <a:gd name="connsiteY12" fmla="*/ 1903673 h 2377558"/>
              <a:gd name="connsiteX13" fmla="*/ 0 w 2372219"/>
              <a:gd name="connsiteY13" fmla="*/ 1242678 h 2377558"/>
              <a:gd name="connsiteX14" fmla="*/ 0 w 2372219"/>
              <a:gd name="connsiteY14" fmla="*/ 403788 h 2377558"/>
              <a:gd name="connsiteX15" fmla="*/ 0 w 2372219"/>
              <a:gd name="connsiteY15" fmla="*/ 302680 h 2377558"/>
              <a:gd name="connsiteX16" fmla="*/ 18456 w 2372219"/>
              <a:gd name="connsiteY16" fmla="*/ 76379 h 2377558"/>
              <a:gd name="connsiteX17" fmla="*/ 37572 w 2372219"/>
              <a:gd name="connsiteY17" fmla="*/ 0 h 2377558"/>
              <a:gd name="connsiteX0" fmla="*/ 2334647 w 2372219"/>
              <a:gd name="connsiteY0" fmla="*/ 0 h 2377558"/>
              <a:gd name="connsiteX1" fmla="*/ 2353763 w 2372219"/>
              <a:gd name="connsiteY1" fmla="*/ 76379 h 2377558"/>
              <a:gd name="connsiteX2" fmla="*/ 2372219 w 2372219"/>
              <a:gd name="connsiteY2" fmla="*/ 302680 h 2377558"/>
              <a:gd name="connsiteX3" fmla="*/ 2372219 w 2372219"/>
              <a:gd name="connsiteY3" fmla="*/ 403788 h 2377558"/>
              <a:gd name="connsiteX4" fmla="*/ 2372219 w 2372219"/>
              <a:gd name="connsiteY4" fmla="*/ 692390 h 2377558"/>
              <a:gd name="connsiteX5" fmla="*/ 2372219 w 2372219"/>
              <a:gd name="connsiteY5" fmla="*/ 852968 h 2377558"/>
              <a:gd name="connsiteX6" fmla="*/ 2372219 w 2372219"/>
              <a:gd name="connsiteY6" fmla="*/ 1242678 h 2377558"/>
              <a:gd name="connsiteX7" fmla="*/ 2062403 w 2372219"/>
              <a:gd name="connsiteY7" fmla="*/ 1903673 h 2377558"/>
              <a:gd name="connsiteX8" fmla="*/ 1292111 w 2372219"/>
              <a:gd name="connsiteY8" fmla="*/ 2286325 h 2377558"/>
              <a:gd name="connsiteX9" fmla="*/ 1184165 w 2372219"/>
              <a:gd name="connsiteY9" fmla="*/ 2377558 h 2377558"/>
              <a:gd name="connsiteX10" fmla="*/ 1080107 w 2372219"/>
              <a:gd name="connsiteY10" fmla="*/ 2286325 h 2377558"/>
              <a:gd name="connsiteX11" fmla="*/ 309816 w 2372219"/>
              <a:gd name="connsiteY11" fmla="*/ 1903673 h 2377558"/>
              <a:gd name="connsiteX12" fmla="*/ 0 w 2372219"/>
              <a:gd name="connsiteY12" fmla="*/ 1242678 h 2377558"/>
              <a:gd name="connsiteX13" fmla="*/ 0 w 2372219"/>
              <a:gd name="connsiteY13" fmla="*/ 403788 h 2377558"/>
              <a:gd name="connsiteX14" fmla="*/ 0 w 2372219"/>
              <a:gd name="connsiteY14" fmla="*/ 302680 h 2377558"/>
              <a:gd name="connsiteX15" fmla="*/ 18456 w 2372219"/>
              <a:gd name="connsiteY15" fmla="*/ 76379 h 2377558"/>
              <a:gd name="connsiteX16" fmla="*/ 37572 w 2372219"/>
              <a:gd name="connsiteY16" fmla="*/ 0 h 2377558"/>
              <a:gd name="connsiteX0" fmla="*/ 2334647 w 2372219"/>
              <a:gd name="connsiteY0" fmla="*/ 0 h 2377558"/>
              <a:gd name="connsiteX1" fmla="*/ 2353763 w 2372219"/>
              <a:gd name="connsiteY1" fmla="*/ 76379 h 2377558"/>
              <a:gd name="connsiteX2" fmla="*/ 2372219 w 2372219"/>
              <a:gd name="connsiteY2" fmla="*/ 302680 h 2377558"/>
              <a:gd name="connsiteX3" fmla="*/ 2372219 w 2372219"/>
              <a:gd name="connsiteY3" fmla="*/ 403788 h 2377558"/>
              <a:gd name="connsiteX4" fmla="*/ 2372219 w 2372219"/>
              <a:gd name="connsiteY4" fmla="*/ 692390 h 2377558"/>
              <a:gd name="connsiteX5" fmla="*/ 2372219 w 2372219"/>
              <a:gd name="connsiteY5" fmla="*/ 1242678 h 2377558"/>
              <a:gd name="connsiteX6" fmla="*/ 2062403 w 2372219"/>
              <a:gd name="connsiteY6" fmla="*/ 1903673 h 2377558"/>
              <a:gd name="connsiteX7" fmla="*/ 1292111 w 2372219"/>
              <a:gd name="connsiteY7" fmla="*/ 2286325 h 2377558"/>
              <a:gd name="connsiteX8" fmla="*/ 1184165 w 2372219"/>
              <a:gd name="connsiteY8" fmla="*/ 2377558 h 2377558"/>
              <a:gd name="connsiteX9" fmla="*/ 1080107 w 2372219"/>
              <a:gd name="connsiteY9" fmla="*/ 2286325 h 2377558"/>
              <a:gd name="connsiteX10" fmla="*/ 309816 w 2372219"/>
              <a:gd name="connsiteY10" fmla="*/ 1903673 h 2377558"/>
              <a:gd name="connsiteX11" fmla="*/ 0 w 2372219"/>
              <a:gd name="connsiteY11" fmla="*/ 1242678 h 2377558"/>
              <a:gd name="connsiteX12" fmla="*/ 0 w 2372219"/>
              <a:gd name="connsiteY12" fmla="*/ 403788 h 2377558"/>
              <a:gd name="connsiteX13" fmla="*/ 0 w 2372219"/>
              <a:gd name="connsiteY13" fmla="*/ 302680 h 2377558"/>
              <a:gd name="connsiteX14" fmla="*/ 18456 w 2372219"/>
              <a:gd name="connsiteY14" fmla="*/ 76379 h 2377558"/>
              <a:gd name="connsiteX15" fmla="*/ 37572 w 2372219"/>
              <a:gd name="connsiteY15" fmla="*/ 0 h 2377558"/>
              <a:gd name="connsiteX0" fmla="*/ 2334647 w 2372219"/>
              <a:gd name="connsiteY0" fmla="*/ 0 h 2377558"/>
              <a:gd name="connsiteX1" fmla="*/ 2353763 w 2372219"/>
              <a:gd name="connsiteY1" fmla="*/ 76379 h 2377558"/>
              <a:gd name="connsiteX2" fmla="*/ 2372219 w 2372219"/>
              <a:gd name="connsiteY2" fmla="*/ 302680 h 2377558"/>
              <a:gd name="connsiteX3" fmla="*/ 2372219 w 2372219"/>
              <a:gd name="connsiteY3" fmla="*/ 403788 h 2377558"/>
              <a:gd name="connsiteX4" fmla="*/ 2372219 w 2372219"/>
              <a:gd name="connsiteY4" fmla="*/ 1242678 h 2377558"/>
              <a:gd name="connsiteX5" fmla="*/ 2062403 w 2372219"/>
              <a:gd name="connsiteY5" fmla="*/ 1903673 h 2377558"/>
              <a:gd name="connsiteX6" fmla="*/ 1292111 w 2372219"/>
              <a:gd name="connsiteY6" fmla="*/ 2286325 h 2377558"/>
              <a:gd name="connsiteX7" fmla="*/ 1184165 w 2372219"/>
              <a:gd name="connsiteY7" fmla="*/ 2377558 h 2377558"/>
              <a:gd name="connsiteX8" fmla="*/ 1080107 w 2372219"/>
              <a:gd name="connsiteY8" fmla="*/ 2286325 h 2377558"/>
              <a:gd name="connsiteX9" fmla="*/ 309816 w 2372219"/>
              <a:gd name="connsiteY9" fmla="*/ 1903673 h 2377558"/>
              <a:gd name="connsiteX10" fmla="*/ 0 w 2372219"/>
              <a:gd name="connsiteY10" fmla="*/ 1242678 h 2377558"/>
              <a:gd name="connsiteX11" fmla="*/ 0 w 2372219"/>
              <a:gd name="connsiteY11" fmla="*/ 403788 h 2377558"/>
              <a:gd name="connsiteX12" fmla="*/ 0 w 2372219"/>
              <a:gd name="connsiteY12" fmla="*/ 302680 h 2377558"/>
              <a:gd name="connsiteX13" fmla="*/ 18456 w 2372219"/>
              <a:gd name="connsiteY13" fmla="*/ 76379 h 2377558"/>
              <a:gd name="connsiteX14" fmla="*/ 37572 w 2372219"/>
              <a:gd name="connsiteY14" fmla="*/ 0 h 2377558"/>
              <a:gd name="connsiteX0" fmla="*/ 2334647 w 2372219"/>
              <a:gd name="connsiteY0" fmla="*/ 0 h 2377558"/>
              <a:gd name="connsiteX1" fmla="*/ 2353763 w 2372219"/>
              <a:gd name="connsiteY1" fmla="*/ 76379 h 2377558"/>
              <a:gd name="connsiteX2" fmla="*/ 2372219 w 2372219"/>
              <a:gd name="connsiteY2" fmla="*/ 302680 h 2377558"/>
              <a:gd name="connsiteX3" fmla="*/ 2372219 w 2372219"/>
              <a:gd name="connsiteY3" fmla="*/ 1242678 h 2377558"/>
              <a:gd name="connsiteX4" fmla="*/ 2062403 w 2372219"/>
              <a:gd name="connsiteY4" fmla="*/ 1903673 h 2377558"/>
              <a:gd name="connsiteX5" fmla="*/ 1292111 w 2372219"/>
              <a:gd name="connsiteY5" fmla="*/ 2286325 h 2377558"/>
              <a:gd name="connsiteX6" fmla="*/ 1184165 w 2372219"/>
              <a:gd name="connsiteY6" fmla="*/ 2377558 h 2377558"/>
              <a:gd name="connsiteX7" fmla="*/ 1080107 w 2372219"/>
              <a:gd name="connsiteY7" fmla="*/ 2286325 h 2377558"/>
              <a:gd name="connsiteX8" fmla="*/ 309816 w 2372219"/>
              <a:gd name="connsiteY8" fmla="*/ 1903673 h 2377558"/>
              <a:gd name="connsiteX9" fmla="*/ 0 w 2372219"/>
              <a:gd name="connsiteY9" fmla="*/ 1242678 h 2377558"/>
              <a:gd name="connsiteX10" fmla="*/ 0 w 2372219"/>
              <a:gd name="connsiteY10" fmla="*/ 403788 h 2377558"/>
              <a:gd name="connsiteX11" fmla="*/ 0 w 2372219"/>
              <a:gd name="connsiteY11" fmla="*/ 302680 h 2377558"/>
              <a:gd name="connsiteX12" fmla="*/ 18456 w 2372219"/>
              <a:gd name="connsiteY12" fmla="*/ 76379 h 2377558"/>
              <a:gd name="connsiteX13" fmla="*/ 37572 w 2372219"/>
              <a:gd name="connsiteY13" fmla="*/ 0 h 2377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72219" h="2377558">
                <a:moveTo>
                  <a:pt x="2334647" y="0"/>
                </a:moveTo>
                <a:lnTo>
                  <a:pt x="2353763" y="76379"/>
                </a:lnTo>
                <a:cubicBezTo>
                  <a:pt x="2366168" y="142708"/>
                  <a:pt x="2372219" y="217368"/>
                  <a:pt x="2372219" y="302680"/>
                </a:cubicBezTo>
                <a:lnTo>
                  <a:pt x="2372219" y="1242678"/>
                </a:lnTo>
                <a:cubicBezTo>
                  <a:pt x="2372219" y="1583929"/>
                  <a:pt x="2275402" y="1754736"/>
                  <a:pt x="2062403" y="1903673"/>
                </a:cubicBezTo>
                <a:cubicBezTo>
                  <a:pt x="1840890" y="2032009"/>
                  <a:pt x="1550133" y="2086932"/>
                  <a:pt x="1292111" y="2286325"/>
                </a:cubicBezTo>
                <a:lnTo>
                  <a:pt x="1184165" y="2377558"/>
                </a:lnTo>
                <a:lnTo>
                  <a:pt x="1080107" y="2286325"/>
                </a:lnTo>
                <a:cubicBezTo>
                  <a:pt x="822085" y="2086932"/>
                  <a:pt x="531327" y="2032009"/>
                  <a:pt x="309816" y="1903673"/>
                </a:cubicBezTo>
                <a:cubicBezTo>
                  <a:pt x="96817" y="1754736"/>
                  <a:pt x="0" y="1583929"/>
                  <a:pt x="0" y="1242678"/>
                </a:cubicBezTo>
                <a:lnTo>
                  <a:pt x="0" y="403788"/>
                </a:lnTo>
                <a:lnTo>
                  <a:pt x="0" y="302680"/>
                </a:lnTo>
                <a:cubicBezTo>
                  <a:pt x="0" y="217368"/>
                  <a:pt x="6051" y="142708"/>
                  <a:pt x="18456" y="76379"/>
                </a:cubicBezTo>
                <a:lnTo>
                  <a:pt x="37572" y="0"/>
                </a:lnTo>
              </a:path>
            </a:pathLst>
          </a:custGeom>
          <a:noFill/>
          <a:ln w="25400" cap="rnd">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3516E0D-091D-4956-844A-C952ECA07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3339" y="4480442"/>
            <a:ext cx="2372219" cy="2377558"/>
          </a:xfrm>
          <a:custGeom>
            <a:avLst/>
            <a:gdLst>
              <a:gd name="connsiteX0" fmla="*/ 1188054 w 2372219"/>
              <a:gd name="connsiteY0" fmla="*/ 0 h 2377558"/>
              <a:gd name="connsiteX1" fmla="*/ 1292113 w 2372219"/>
              <a:gd name="connsiteY1" fmla="*/ 91233 h 2377558"/>
              <a:gd name="connsiteX2" fmla="*/ 2062403 w 2372219"/>
              <a:gd name="connsiteY2" fmla="*/ 473886 h 2377558"/>
              <a:gd name="connsiteX3" fmla="*/ 2372219 w 2372219"/>
              <a:gd name="connsiteY3" fmla="*/ 1134881 h 2377558"/>
              <a:gd name="connsiteX4" fmla="*/ 2372219 w 2372219"/>
              <a:gd name="connsiteY4" fmla="*/ 1235988 h 2377558"/>
              <a:gd name="connsiteX5" fmla="*/ 2372219 w 2372219"/>
              <a:gd name="connsiteY5" fmla="*/ 1524590 h 2377558"/>
              <a:gd name="connsiteX6" fmla="*/ 2372219 w 2372219"/>
              <a:gd name="connsiteY6" fmla="*/ 1685168 h 2377558"/>
              <a:gd name="connsiteX7" fmla="*/ 2372219 w 2372219"/>
              <a:gd name="connsiteY7" fmla="*/ 1906283 h 2377558"/>
              <a:gd name="connsiteX8" fmla="*/ 2372219 w 2372219"/>
              <a:gd name="connsiteY8" fmla="*/ 2074878 h 2377558"/>
              <a:gd name="connsiteX9" fmla="*/ 2353763 w 2372219"/>
              <a:gd name="connsiteY9" fmla="*/ 2301179 h 2377558"/>
              <a:gd name="connsiteX10" fmla="*/ 2334647 w 2372219"/>
              <a:gd name="connsiteY10" fmla="*/ 2377558 h 2377558"/>
              <a:gd name="connsiteX11" fmla="*/ 37572 w 2372219"/>
              <a:gd name="connsiteY11" fmla="*/ 2377558 h 2377558"/>
              <a:gd name="connsiteX12" fmla="*/ 18456 w 2372219"/>
              <a:gd name="connsiteY12" fmla="*/ 2301179 h 2377558"/>
              <a:gd name="connsiteX13" fmla="*/ 0 w 2372219"/>
              <a:gd name="connsiteY13" fmla="*/ 2074878 h 2377558"/>
              <a:gd name="connsiteX14" fmla="*/ 0 w 2372219"/>
              <a:gd name="connsiteY14" fmla="*/ 1906283 h 2377558"/>
              <a:gd name="connsiteX15" fmla="*/ 0 w 2372219"/>
              <a:gd name="connsiteY15" fmla="*/ 1685168 h 2377558"/>
              <a:gd name="connsiteX16" fmla="*/ 0 w 2372219"/>
              <a:gd name="connsiteY16" fmla="*/ 1524590 h 2377558"/>
              <a:gd name="connsiteX17" fmla="*/ 0 w 2372219"/>
              <a:gd name="connsiteY17" fmla="*/ 1235988 h 2377558"/>
              <a:gd name="connsiteX18" fmla="*/ 0 w 2372219"/>
              <a:gd name="connsiteY18" fmla="*/ 1134881 h 2377558"/>
              <a:gd name="connsiteX19" fmla="*/ 309816 w 2372219"/>
              <a:gd name="connsiteY19" fmla="*/ 473886 h 2377558"/>
              <a:gd name="connsiteX20" fmla="*/ 1080108 w 2372219"/>
              <a:gd name="connsiteY20" fmla="*/ 91233 h 2377558"/>
              <a:gd name="connsiteX0" fmla="*/ 37572 w 2372219"/>
              <a:gd name="connsiteY0" fmla="*/ 2377558 h 2468998"/>
              <a:gd name="connsiteX1" fmla="*/ 18456 w 2372219"/>
              <a:gd name="connsiteY1" fmla="*/ 2301179 h 2468998"/>
              <a:gd name="connsiteX2" fmla="*/ 0 w 2372219"/>
              <a:gd name="connsiteY2" fmla="*/ 2074878 h 2468998"/>
              <a:gd name="connsiteX3" fmla="*/ 0 w 2372219"/>
              <a:gd name="connsiteY3" fmla="*/ 1906283 h 2468998"/>
              <a:gd name="connsiteX4" fmla="*/ 0 w 2372219"/>
              <a:gd name="connsiteY4" fmla="*/ 1685168 h 2468998"/>
              <a:gd name="connsiteX5" fmla="*/ 0 w 2372219"/>
              <a:gd name="connsiteY5" fmla="*/ 1524590 h 2468998"/>
              <a:gd name="connsiteX6" fmla="*/ 0 w 2372219"/>
              <a:gd name="connsiteY6" fmla="*/ 1235988 h 2468998"/>
              <a:gd name="connsiteX7" fmla="*/ 0 w 2372219"/>
              <a:gd name="connsiteY7" fmla="*/ 1134881 h 2468998"/>
              <a:gd name="connsiteX8" fmla="*/ 309816 w 2372219"/>
              <a:gd name="connsiteY8" fmla="*/ 473886 h 2468998"/>
              <a:gd name="connsiteX9" fmla="*/ 1080108 w 2372219"/>
              <a:gd name="connsiteY9" fmla="*/ 91233 h 2468998"/>
              <a:gd name="connsiteX10" fmla="*/ 1188054 w 2372219"/>
              <a:gd name="connsiteY10" fmla="*/ 0 h 2468998"/>
              <a:gd name="connsiteX11" fmla="*/ 1292113 w 2372219"/>
              <a:gd name="connsiteY11" fmla="*/ 91233 h 2468998"/>
              <a:gd name="connsiteX12" fmla="*/ 2062403 w 2372219"/>
              <a:gd name="connsiteY12" fmla="*/ 473886 h 2468998"/>
              <a:gd name="connsiteX13" fmla="*/ 2372219 w 2372219"/>
              <a:gd name="connsiteY13" fmla="*/ 1134881 h 2468998"/>
              <a:gd name="connsiteX14" fmla="*/ 2372219 w 2372219"/>
              <a:gd name="connsiteY14" fmla="*/ 1235988 h 2468998"/>
              <a:gd name="connsiteX15" fmla="*/ 2372219 w 2372219"/>
              <a:gd name="connsiteY15" fmla="*/ 1524590 h 2468998"/>
              <a:gd name="connsiteX16" fmla="*/ 2372219 w 2372219"/>
              <a:gd name="connsiteY16" fmla="*/ 1685168 h 2468998"/>
              <a:gd name="connsiteX17" fmla="*/ 2372219 w 2372219"/>
              <a:gd name="connsiteY17" fmla="*/ 1906283 h 2468998"/>
              <a:gd name="connsiteX18" fmla="*/ 2372219 w 2372219"/>
              <a:gd name="connsiteY18" fmla="*/ 2074878 h 2468998"/>
              <a:gd name="connsiteX19" fmla="*/ 2353763 w 2372219"/>
              <a:gd name="connsiteY19" fmla="*/ 2301179 h 2468998"/>
              <a:gd name="connsiteX20" fmla="*/ 2334647 w 2372219"/>
              <a:gd name="connsiteY20" fmla="*/ 2377558 h 2468998"/>
              <a:gd name="connsiteX21" fmla="*/ 129012 w 2372219"/>
              <a:gd name="connsiteY21" fmla="*/ 2468998 h 2468998"/>
              <a:gd name="connsiteX0" fmla="*/ 37572 w 2372219"/>
              <a:gd name="connsiteY0" fmla="*/ 2377558 h 2377558"/>
              <a:gd name="connsiteX1" fmla="*/ 18456 w 2372219"/>
              <a:gd name="connsiteY1" fmla="*/ 2301179 h 2377558"/>
              <a:gd name="connsiteX2" fmla="*/ 0 w 2372219"/>
              <a:gd name="connsiteY2" fmla="*/ 2074878 h 2377558"/>
              <a:gd name="connsiteX3" fmla="*/ 0 w 2372219"/>
              <a:gd name="connsiteY3" fmla="*/ 1906283 h 2377558"/>
              <a:gd name="connsiteX4" fmla="*/ 0 w 2372219"/>
              <a:gd name="connsiteY4" fmla="*/ 1685168 h 2377558"/>
              <a:gd name="connsiteX5" fmla="*/ 0 w 2372219"/>
              <a:gd name="connsiteY5" fmla="*/ 1524590 h 2377558"/>
              <a:gd name="connsiteX6" fmla="*/ 0 w 2372219"/>
              <a:gd name="connsiteY6" fmla="*/ 1235988 h 2377558"/>
              <a:gd name="connsiteX7" fmla="*/ 0 w 2372219"/>
              <a:gd name="connsiteY7" fmla="*/ 1134881 h 2377558"/>
              <a:gd name="connsiteX8" fmla="*/ 309816 w 2372219"/>
              <a:gd name="connsiteY8" fmla="*/ 473886 h 2377558"/>
              <a:gd name="connsiteX9" fmla="*/ 1080108 w 2372219"/>
              <a:gd name="connsiteY9" fmla="*/ 91233 h 2377558"/>
              <a:gd name="connsiteX10" fmla="*/ 1188054 w 2372219"/>
              <a:gd name="connsiteY10" fmla="*/ 0 h 2377558"/>
              <a:gd name="connsiteX11" fmla="*/ 1292113 w 2372219"/>
              <a:gd name="connsiteY11" fmla="*/ 91233 h 2377558"/>
              <a:gd name="connsiteX12" fmla="*/ 2062403 w 2372219"/>
              <a:gd name="connsiteY12" fmla="*/ 473886 h 2377558"/>
              <a:gd name="connsiteX13" fmla="*/ 2372219 w 2372219"/>
              <a:gd name="connsiteY13" fmla="*/ 1134881 h 2377558"/>
              <a:gd name="connsiteX14" fmla="*/ 2372219 w 2372219"/>
              <a:gd name="connsiteY14" fmla="*/ 1235988 h 2377558"/>
              <a:gd name="connsiteX15" fmla="*/ 2372219 w 2372219"/>
              <a:gd name="connsiteY15" fmla="*/ 1524590 h 2377558"/>
              <a:gd name="connsiteX16" fmla="*/ 2372219 w 2372219"/>
              <a:gd name="connsiteY16" fmla="*/ 1685168 h 2377558"/>
              <a:gd name="connsiteX17" fmla="*/ 2372219 w 2372219"/>
              <a:gd name="connsiteY17" fmla="*/ 1906283 h 2377558"/>
              <a:gd name="connsiteX18" fmla="*/ 2372219 w 2372219"/>
              <a:gd name="connsiteY18" fmla="*/ 2074878 h 2377558"/>
              <a:gd name="connsiteX19" fmla="*/ 2353763 w 2372219"/>
              <a:gd name="connsiteY19" fmla="*/ 2301179 h 2377558"/>
              <a:gd name="connsiteX20" fmla="*/ 2334647 w 2372219"/>
              <a:gd name="connsiteY20" fmla="*/ 2377558 h 2377558"/>
              <a:gd name="connsiteX0" fmla="*/ 37572 w 2372219"/>
              <a:gd name="connsiteY0" fmla="*/ 2377558 h 2377558"/>
              <a:gd name="connsiteX1" fmla="*/ 18456 w 2372219"/>
              <a:gd name="connsiteY1" fmla="*/ 2301179 h 2377558"/>
              <a:gd name="connsiteX2" fmla="*/ 0 w 2372219"/>
              <a:gd name="connsiteY2" fmla="*/ 2074878 h 2377558"/>
              <a:gd name="connsiteX3" fmla="*/ 0 w 2372219"/>
              <a:gd name="connsiteY3" fmla="*/ 1906283 h 2377558"/>
              <a:gd name="connsiteX4" fmla="*/ 0 w 2372219"/>
              <a:gd name="connsiteY4" fmla="*/ 1685168 h 2377558"/>
              <a:gd name="connsiteX5" fmla="*/ 0 w 2372219"/>
              <a:gd name="connsiteY5" fmla="*/ 1524590 h 2377558"/>
              <a:gd name="connsiteX6" fmla="*/ 0 w 2372219"/>
              <a:gd name="connsiteY6" fmla="*/ 1235988 h 2377558"/>
              <a:gd name="connsiteX7" fmla="*/ 0 w 2372219"/>
              <a:gd name="connsiteY7" fmla="*/ 1134881 h 2377558"/>
              <a:gd name="connsiteX8" fmla="*/ 309816 w 2372219"/>
              <a:gd name="connsiteY8" fmla="*/ 473886 h 2377558"/>
              <a:gd name="connsiteX9" fmla="*/ 1080108 w 2372219"/>
              <a:gd name="connsiteY9" fmla="*/ 91233 h 2377558"/>
              <a:gd name="connsiteX10" fmla="*/ 1188054 w 2372219"/>
              <a:gd name="connsiteY10" fmla="*/ 0 h 2377558"/>
              <a:gd name="connsiteX11" fmla="*/ 1292113 w 2372219"/>
              <a:gd name="connsiteY11" fmla="*/ 91233 h 2377558"/>
              <a:gd name="connsiteX12" fmla="*/ 2062403 w 2372219"/>
              <a:gd name="connsiteY12" fmla="*/ 473886 h 2377558"/>
              <a:gd name="connsiteX13" fmla="*/ 2372219 w 2372219"/>
              <a:gd name="connsiteY13" fmla="*/ 1134881 h 2377558"/>
              <a:gd name="connsiteX14" fmla="*/ 2372219 w 2372219"/>
              <a:gd name="connsiteY14" fmla="*/ 1235988 h 2377558"/>
              <a:gd name="connsiteX15" fmla="*/ 2372219 w 2372219"/>
              <a:gd name="connsiteY15" fmla="*/ 1524590 h 2377558"/>
              <a:gd name="connsiteX16" fmla="*/ 2372219 w 2372219"/>
              <a:gd name="connsiteY16" fmla="*/ 1906283 h 2377558"/>
              <a:gd name="connsiteX17" fmla="*/ 2372219 w 2372219"/>
              <a:gd name="connsiteY17" fmla="*/ 2074878 h 2377558"/>
              <a:gd name="connsiteX18" fmla="*/ 2353763 w 2372219"/>
              <a:gd name="connsiteY18" fmla="*/ 2301179 h 2377558"/>
              <a:gd name="connsiteX19" fmla="*/ 2334647 w 2372219"/>
              <a:gd name="connsiteY19" fmla="*/ 2377558 h 2377558"/>
              <a:gd name="connsiteX0" fmla="*/ 37572 w 2372219"/>
              <a:gd name="connsiteY0" fmla="*/ 2377558 h 2377558"/>
              <a:gd name="connsiteX1" fmla="*/ 18456 w 2372219"/>
              <a:gd name="connsiteY1" fmla="*/ 2301179 h 2377558"/>
              <a:gd name="connsiteX2" fmla="*/ 0 w 2372219"/>
              <a:gd name="connsiteY2" fmla="*/ 2074878 h 2377558"/>
              <a:gd name="connsiteX3" fmla="*/ 0 w 2372219"/>
              <a:gd name="connsiteY3" fmla="*/ 1906283 h 2377558"/>
              <a:gd name="connsiteX4" fmla="*/ 0 w 2372219"/>
              <a:gd name="connsiteY4" fmla="*/ 1685168 h 2377558"/>
              <a:gd name="connsiteX5" fmla="*/ 0 w 2372219"/>
              <a:gd name="connsiteY5" fmla="*/ 1524590 h 2377558"/>
              <a:gd name="connsiteX6" fmla="*/ 0 w 2372219"/>
              <a:gd name="connsiteY6" fmla="*/ 1235988 h 2377558"/>
              <a:gd name="connsiteX7" fmla="*/ 0 w 2372219"/>
              <a:gd name="connsiteY7" fmla="*/ 1134881 h 2377558"/>
              <a:gd name="connsiteX8" fmla="*/ 309816 w 2372219"/>
              <a:gd name="connsiteY8" fmla="*/ 473886 h 2377558"/>
              <a:gd name="connsiteX9" fmla="*/ 1080108 w 2372219"/>
              <a:gd name="connsiteY9" fmla="*/ 91233 h 2377558"/>
              <a:gd name="connsiteX10" fmla="*/ 1188054 w 2372219"/>
              <a:gd name="connsiteY10" fmla="*/ 0 h 2377558"/>
              <a:gd name="connsiteX11" fmla="*/ 1292113 w 2372219"/>
              <a:gd name="connsiteY11" fmla="*/ 91233 h 2377558"/>
              <a:gd name="connsiteX12" fmla="*/ 2062403 w 2372219"/>
              <a:gd name="connsiteY12" fmla="*/ 473886 h 2377558"/>
              <a:gd name="connsiteX13" fmla="*/ 2372219 w 2372219"/>
              <a:gd name="connsiteY13" fmla="*/ 1134881 h 2377558"/>
              <a:gd name="connsiteX14" fmla="*/ 2372219 w 2372219"/>
              <a:gd name="connsiteY14" fmla="*/ 1235988 h 2377558"/>
              <a:gd name="connsiteX15" fmla="*/ 2372219 w 2372219"/>
              <a:gd name="connsiteY15" fmla="*/ 1906283 h 2377558"/>
              <a:gd name="connsiteX16" fmla="*/ 2372219 w 2372219"/>
              <a:gd name="connsiteY16" fmla="*/ 2074878 h 2377558"/>
              <a:gd name="connsiteX17" fmla="*/ 2353763 w 2372219"/>
              <a:gd name="connsiteY17" fmla="*/ 2301179 h 2377558"/>
              <a:gd name="connsiteX18" fmla="*/ 2334647 w 2372219"/>
              <a:gd name="connsiteY18" fmla="*/ 2377558 h 2377558"/>
              <a:gd name="connsiteX0" fmla="*/ 37572 w 2372219"/>
              <a:gd name="connsiteY0" fmla="*/ 2377558 h 2377558"/>
              <a:gd name="connsiteX1" fmla="*/ 18456 w 2372219"/>
              <a:gd name="connsiteY1" fmla="*/ 2301179 h 2377558"/>
              <a:gd name="connsiteX2" fmla="*/ 0 w 2372219"/>
              <a:gd name="connsiteY2" fmla="*/ 2074878 h 2377558"/>
              <a:gd name="connsiteX3" fmla="*/ 0 w 2372219"/>
              <a:gd name="connsiteY3" fmla="*/ 1906283 h 2377558"/>
              <a:gd name="connsiteX4" fmla="*/ 0 w 2372219"/>
              <a:gd name="connsiteY4" fmla="*/ 1685168 h 2377558"/>
              <a:gd name="connsiteX5" fmla="*/ 0 w 2372219"/>
              <a:gd name="connsiteY5" fmla="*/ 1524590 h 2377558"/>
              <a:gd name="connsiteX6" fmla="*/ 0 w 2372219"/>
              <a:gd name="connsiteY6" fmla="*/ 1235988 h 2377558"/>
              <a:gd name="connsiteX7" fmla="*/ 0 w 2372219"/>
              <a:gd name="connsiteY7" fmla="*/ 1134881 h 2377558"/>
              <a:gd name="connsiteX8" fmla="*/ 309816 w 2372219"/>
              <a:gd name="connsiteY8" fmla="*/ 473886 h 2377558"/>
              <a:gd name="connsiteX9" fmla="*/ 1080108 w 2372219"/>
              <a:gd name="connsiteY9" fmla="*/ 91233 h 2377558"/>
              <a:gd name="connsiteX10" fmla="*/ 1188054 w 2372219"/>
              <a:gd name="connsiteY10" fmla="*/ 0 h 2377558"/>
              <a:gd name="connsiteX11" fmla="*/ 1292113 w 2372219"/>
              <a:gd name="connsiteY11" fmla="*/ 91233 h 2377558"/>
              <a:gd name="connsiteX12" fmla="*/ 2062403 w 2372219"/>
              <a:gd name="connsiteY12" fmla="*/ 473886 h 2377558"/>
              <a:gd name="connsiteX13" fmla="*/ 2372219 w 2372219"/>
              <a:gd name="connsiteY13" fmla="*/ 1134881 h 2377558"/>
              <a:gd name="connsiteX14" fmla="*/ 2372219 w 2372219"/>
              <a:gd name="connsiteY14" fmla="*/ 1235988 h 2377558"/>
              <a:gd name="connsiteX15" fmla="*/ 2372219 w 2372219"/>
              <a:gd name="connsiteY15" fmla="*/ 2074878 h 2377558"/>
              <a:gd name="connsiteX16" fmla="*/ 2353763 w 2372219"/>
              <a:gd name="connsiteY16" fmla="*/ 2301179 h 2377558"/>
              <a:gd name="connsiteX17" fmla="*/ 2334647 w 2372219"/>
              <a:gd name="connsiteY17" fmla="*/ 2377558 h 2377558"/>
              <a:gd name="connsiteX0" fmla="*/ 37572 w 2372219"/>
              <a:gd name="connsiteY0" fmla="*/ 2377558 h 2377558"/>
              <a:gd name="connsiteX1" fmla="*/ 18456 w 2372219"/>
              <a:gd name="connsiteY1" fmla="*/ 2301179 h 2377558"/>
              <a:gd name="connsiteX2" fmla="*/ 0 w 2372219"/>
              <a:gd name="connsiteY2" fmla="*/ 2074878 h 2377558"/>
              <a:gd name="connsiteX3" fmla="*/ 0 w 2372219"/>
              <a:gd name="connsiteY3" fmla="*/ 1906283 h 2377558"/>
              <a:gd name="connsiteX4" fmla="*/ 0 w 2372219"/>
              <a:gd name="connsiteY4" fmla="*/ 1685168 h 2377558"/>
              <a:gd name="connsiteX5" fmla="*/ 0 w 2372219"/>
              <a:gd name="connsiteY5" fmla="*/ 1235988 h 2377558"/>
              <a:gd name="connsiteX6" fmla="*/ 0 w 2372219"/>
              <a:gd name="connsiteY6" fmla="*/ 1134881 h 2377558"/>
              <a:gd name="connsiteX7" fmla="*/ 309816 w 2372219"/>
              <a:gd name="connsiteY7" fmla="*/ 473886 h 2377558"/>
              <a:gd name="connsiteX8" fmla="*/ 1080108 w 2372219"/>
              <a:gd name="connsiteY8" fmla="*/ 91233 h 2377558"/>
              <a:gd name="connsiteX9" fmla="*/ 1188054 w 2372219"/>
              <a:gd name="connsiteY9" fmla="*/ 0 h 2377558"/>
              <a:gd name="connsiteX10" fmla="*/ 1292113 w 2372219"/>
              <a:gd name="connsiteY10" fmla="*/ 91233 h 2377558"/>
              <a:gd name="connsiteX11" fmla="*/ 2062403 w 2372219"/>
              <a:gd name="connsiteY11" fmla="*/ 473886 h 2377558"/>
              <a:gd name="connsiteX12" fmla="*/ 2372219 w 2372219"/>
              <a:gd name="connsiteY12" fmla="*/ 1134881 h 2377558"/>
              <a:gd name="connsiteX13" fmla="*/ 2372219 w 2372219"/>
              <a:gd name="connsiteY13" fmla="*/ 1235988 h 2377558"/>
              <a:gd name="connsiteX14" fmla="*/ 2372219 w 2372219"/>
              <a:gd name="connsiteY14" fmla="*/ 2074878 h 2377558"/>
              <a:gd name="connsiteX15" fmla="*/ 2353763 w 2372219"/>
              <a:gd name="connsiteY15" fmla="*/ 2301179 h 2377558"/>
              <a:gd name="connsiteX16" fmla="*/ 2334647 w 2372219"/>
              <a:gd name="connsiteY16" fmla="*/ 2377558 h 2377558"/>
              <a:gd name="connsiteX0" fmla="*/ 37572 w 2372219"/>
              <a:gd name="connsiteY0" fmla="*/ 2377558 h 2377558"/>
              <a:gd name="connsiteX1" fmla="*/ 18456 w 2372219"/>
              <a:gd name="connsiteY1" fmla="*/ 2301179 h 2377558"/>
              <a:gd name="connsiteX2" fmla="*/ 0 w 2372219"/>
              <a:gd name="connsiteY2" fmla="*/ 2074878 h 2377558"/>
              <a:gd name="connsiteX3" fmla="*/ 0 w 2372219"/>
              <a:gd name="connsiteY3" fmla="*/ 1906283 h 2377558"/>
              <a:gd name="connsiteX4" fmla="*/ 0 w 2372219"/>
              <a:gd name="connsiteY4" fmla="*/ 1685168 h 2377558"/>
              <a:gd name="connsiteX5" fmla="*/ 0 w 2372219"/>
              <a:gd name="connsiteY5" fmla="*/ 1134881 h 2377558"/>
              <a:gd name="connsiteX6" fmla="*/ 309816 w 2372219"/>
              <a:gd name="connsiteY6" fmla="*/ 473886 h 2377558"/>
              <a:gd name="connsiteX7" fmla="*/ 1080108 w 2372219"/>
              <a:gd name="connsiteY7" fmla="*/ 91233 h 2377558"/>
              <a:gd name="connsiteX8" fmla="*/ 1188054 w 2372219"/>
              <a:gd name="connsiteY8" fmla="*/ 0 h 2377558"/>
              <a:gd name="connsiteX9" fmla="*/ 1292113 w 2372219"/>
              <a:gd name="connsiteY9" fmla="*/ 91233 h 2377558"/>
              <a:gd name="connsiteX10" fmla="*/ 2062403 w 2372219"/>
              <a:gd name="connsiteY10" fmla="*/ 473886 h 2377558"/>
              <a:gd name="connsiteX11" fmla="*/ 2372219 w 2372219"/>
              <a:gd name="connsiteY11" fmla="*/ 1134881 h 2377558"/>
              <a:gd name="connsiteX12" fmla="*/ 2372219 w 2372219"/>
              <a:gd name="connsiteY12" fmla="*/ 1235988 h 2377558"/>
              <a:gd name="connsiteX13" fmla="*/ 2372219 w 2372219"/>
              <a:gd name="connsiteY13" fmla="*/ 2074878 h 2377558"/>
              <a:gd name="connsiteX14" fmla="*/ 2353763 w 2372219"/>
              <a:gd name="connsiteY14" fmla="*/ 2301179 h 2377558"/>
              <a:gd name="connsiteX15" fmla="*/ 2334647 w 2372219"/>
              <a:gd name="connsiteY15" fmla="*/ 2377558 h 2377558"/>
              <a:gd name="connsiteX0" fmla="*/ 37572 w 2372219"/>
              <a:gd name="connsiteY0" fmla="*/ 2377558 h 2377558"/>
              <a:gd name="connsiteX1" fmla="*/ 18456 w 2372219"/>
              <a:gd name="connsiteY1" fmla="*/ 2301179 h 2377558"/>
              <a:gd name="connsiteX2" fmla="*/ 0 w 2372219"/>
              <a:gd name="connsiteY2" fmla="*/ 2074878 h 2377558"/>
              <a:gd name="connsiteX3" fmla="*/ 0 w 2372219"/>
              <a:gd name="connsiteY3" fmla="*/ 1685168 h 2377558"/>
              <a:gd name="connsiteX4" fmla="*/ 0 w 2372219"/>
              <a:gd name="connsiteY4" fmla="*/ 1134881 h 2377558"/>
              <a:gd name="connsiteX5" fmla="*/ 309816 w 2372219"/>
              <a:gd name="connsiteY5" fmla="*/ 473886 h 2377558"/>
              <a:gd name="connsiteX6" fmla="*/ 1080108 w 2372219"/>
              <a:gd name="connsiteY6" fmla="*/ 91233 h 2377558"/>
              <a:gd name="connsiteX7" fmla="*/ 1188054 w 2372219"/>
              <a:gd name="connsiteY7" fmla="*/ 0 h 2377558"/>
              <a:gd name="connsiteX8" fmla="*/ 1292113 w 2372219"/>
              <a:gd name="connsiteY8" fmla="*/ 91233 h 2377558"/>
              <a:gd name="connsiteX9" fmla="*/ 2062403 w 2372219"/>
              <a:gd name="connsiteY9" fmla="*/ 473886 h 2377558"/>
              <a:gd name="connsiteX10" fmla="*/ 2372219 w 2372219"/>
              <a:gd name="connsiteY10" fmla="*/ 1134881 h 2377558"/>
              <a:gd name="connsiteX11" fmla="*/ 2372219 w 2372219"/>
              <a:gd name="connsiteY11" fmla="*/ 1235988 h 2377558"/>
              <a:gd name="connsiteX12" fmla="*/ 2372219 w 2372219"/>
              <a:gd name="connsiteY12" fmla="*/ 2074878 h 2377558"/>
              <a:gd name="connsiteX13" fmla="*/ 2353763 w 2372219"/>
              <a:gd name="connsiteY13" fmla="*/ 2301179 h 2377558"/>
              <a:gd name="connsiteX14" fmla="*/ 2334647 w 2372219"/>
              <a:gd name="connsiteY14" fmla="*/ 2377558 h 2377558"/>
              <a:gd name="connsiteX0" fmla="*/ 37572 w 2372219"/>
              <a:gd name="connsiteY0" fmla="*/ 2377558 h 2377558"/>
              <a:gd name="connsiteX1" fmla="*/ 18456 w 2372219"/>
              <a:gd name="connsiteY1" fmla="*/ 2301179 h 2377558"/>
              <a:gd name="connsiteX2" fmla="*/ 0 w 2372219"/>
              <a:gd name="connsiteY2" fmla="*/ 2074878 h 2377558"/>
              <a:gd name="connsiteX3" fmla="*/ 0 w 2372219"/>
              <a:gd name="connsiteY3" fmla="*/ 1134881 h 2377558"/>
              <a:gd name="connsiteX4" fmla="*/ 309816 w 2372219"/>
              <a:gd name="connsiteY4" fmla="*/ 473886 h 2377558"/>
              <a:gd name="connsiteX5" fmla="*/ 1080108 w 2372219"/>
              <a:gd name="connsiteY5" fmla="*/ 91233 h 2377558"/>
              <a:gd name="connsiteX6" fmla="*/ 1188054 w 2372219"/>
              <a:gd name="connsiteY6" fmla="*/ 0 h 2377558"/>
              <a:gd name="connsiteX7" fmla="*/ 1292113 w 2372219"/>
              <a:gd name="connsiteY7" fmla="*/ 91233 h 2377558"/>
              <a:gd name="connsiteX8" fmla="*/ 2062403 w 2372219"/>
              <a:gd name="connsiteY8" fmla="*/ 473886 h 2377558"/>
              <a:gd name="connsiteX9" fmla="*/ 2372219 w 2372219"/>
              <a:gd name="connsiteY9" fmla="*/ 1134881 h 2377558"/>
              <a:gd name="connsiteX10" fmla="*/ 2372219 w 2372219"/>
              <a:gd name="connsiteY10" fmla="*/ 1235988 h 2377558"/>
              <a:gd name="connsiteX11" fmla="*/ 2372219 w 2372219"/>
              <a:gd name="connsiteY11" fmla="*/ 2074878 h 2377558"/>
              <a:gd name="connsiteX12" fmla="*/ 2353763 w 2372219"/>
              <a:gd name="connsiteY12" fmla="*/ 2301179 h 2377558"/>
              <a:gd name="connsiteX13" fmla="*/ 2334647 w 2372219"/>
              <a:gd name="connsiteY13" fmla="*/ 2377558 h 2377558"/>
              <a:gd name="connsiteX0" fmla="*/ 37572 w 2372219"/>
              <a:gd name="connsiteY0" fmla="*/ 2377558 h 2377558"/>
              <a:gd name="connsiteX1" fmla="*/ 18456 w 2372219"/>
              <a:gd name="connsiteY1" fmla="*/ 2301179 h 2377558"/>
              <a:gd name="connsiteX2" fmla="*/ 0 w 2372219"/>
              <a:gd name="connsiteY2" fmla="*/ 2074878 h 2377558"/>
              <a:gd name="connsiteX3" fmla="*/ 0 w 2372219"/>
              <a:gd name="connsiteY3" fmla="*/ 1134881 h 2377558"/>
              <a:gd name="connsiteX4" fmla="*/ 309816 w 2372219"/>
              <a:gd name="connsiteY4" fmla="*/ 473886 h 2377558"/>
              <a:gd name="connsiteX5" fmla="*/ 1080108 w 2372219"/>
              <a:gd name="connsiteY5" fmla="*/ 91233 h 2377558"/>
              <a:gd name="connsiteX6" fmla="*/ 1188054 w 2372219"/>
              <a:gd name="connsiteY6" fmla="*/ 0 h 2377558"/>
              <a:gd name="connsiteX7" fmla="*/ 1292113 w 2372219"/>
              <a:gd name="connsiteY7" fmla="*/ 91233 h 2377558"/>
              <a:gd name="connsiteX8" fmla="*/ 2062403 w 2372219"/>
              <a:gd name="connsiteY8" fmla="*/ 473886 h 2377558"/>
              <a:gd name="connsiteX9" fmla="*/ 2372219 w 2372219"/>
              <a:gd name="connsiteY9" fmla="*/ 1134881 h 2377558"/>
              <a:gd name="connsiteX10" fmla="*/ 2372219 w 2372219"/>
              <a:gd name="connsiteY10" fmla="*/ 2074878 h 2377558"/>
              <a:gd name="connsiteX11" fmla="*/ 2353763 w 2372219"/>
              <a:gd name="connsiteY11" fmla="*/ 2301179 h 2377558"/>
              <a:gd name="connsiteX12" fmla="*/ 2334647 w 2372219"/>
              <a:gd name="connsiteY12" fmla="*/ 2377558 h 2377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72219" h="2377558">
                <a:moveTo>
                  <a:pt x="37572" y="2377558"/>
                </a:moveTo>
                <a:lnTo>
                  <a:pt x="18456" y="2301179"/>
                </a:lnTo>
                <a:cubicBezTo>
                  <a:pt x="6051" y="2234851"/>
                  <a:pt x="0" y="2160191"/>
                  <a:pt x="0" y="2074878"/>
                </a:cubicBezTo>
                <a:lnTo>
                  <a:pt x="0" y="1134881"/>
                </a:lnTo>
                <a:cubicBezTo>
                  <a:pt x="0" y="793630"/>
                  <a:pt x="96817" y="622823"/>
                  <a:pt x="309816" y="473886"/>
                </a:cubicBezTo>
                <a:cubicBezTo>
                  <a:pt x="531329" y="345550"/>
                  <a:pt x="822086" y="290627"/>
                  <a:pt x="1080108" y="91233"/>
                </a:cubicBezTo>
                <a:lnTo>
                  <a:pt x="1188054" y="0"/>
                </a:lnTo>
                <a:lnTo>
                  <a:pt x="1292113" y="91233"/>
                </a:lnTo>
                <a:cubicBezTo>
                  <a:pt x="1550134" y="290627"/>
                  <a:pt x="1840892" y="345550"/>
                  <a:pt x="2062403" y="473886"/>
                </a:cubicBezTo>
                <a:cubicBezTo>
                  <a:pt x="2275403" y="622823"/>
                  <a:pt x="2372219" y="793630"/>
                  <a:pt x="2372219" y="1134881"/>
                </a:cubicBezTo>
                <a:lnTo>
                  <a:pt x="2372219" y="2074878"/>
                </a:lnTo>
                <a:cubicBezTo>
                  <a:pt x="2372219" y="2160191"/>
                  <a:pt x="2366168" y="2234851"/>
                  <a:pt x="2353763" y="2301179"/>
                </a:cubicBezTo>
                <a:lnTo>
                  <a:pt x="2334647" y="2377558"/>
                </a:lnTo>
              </a:path>
            </a:pathLst>
          </a:custGeom>
          <a:noFill/>
          <a:ln w="25400" cap="rnd">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45014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92D2C-BE3C-4F70-B3E0-30E58AF24888}"/>
              </a:ext>
            </a:extLst>
          </p:cNvPr>
          <p:cNvSpPr>
            <a:spLocks noGrp="1"/>
          </p:cNvSpPr>
          <p:nvPr>
            <p:ph type="title"/>
          </p:nvPr>
        </p:nvSpPr>
        <p:spPr/>
        <p:txBody>
          <a:bodyPr/>
          <a:lstStyle/>
          <a:p>
            <a:r>
              <a:rPr lang="en-US" dirty="0"/>
              <a:t>1. </a:t>
            </a:r>
            <a:r>
              <a:rPr lang="en-US" sz="3600" dirty="0">
                <a:latin typeface="Times New Roman" panose="02020603050405020304" pitchFamily="18" charset="0"/>
                <a:cs typeface="Times New Roman" panose="02020603050405020304" pitchFamily="18" charset="0"/>
              </a:rPr>
              <a:t>Overview</a:t>
            </a:r>
          </a:p>
        </p:txBody>
      </p:sp>
      <p:pic>
        <p:nvPicPr>
          <p:cNvPr id="9" name="Content Placeholder 8">
            <a:extLst>
              <a:ext uri="{FF2B5EF4-FFF2-40B4-BE49-F238E27FC236}">
                <a16:creationId xmlns:a16="http://schemas.microsoft.com/office/drawing/2014/main" id="{45756D59-85D5-40B2-B10C-A4128BAD1E16}"/>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54139" y="2279503"/>
            <a:ext cx="5461284" cy="3076780"/>
          </a:xfrm>
        </p:spPr>
      </p:pic>
      <p:sp>
        <p:nvSpPr>
          <p:cNvPr id="12" name="TextBox 11">
            <a:extLst>
              <a:ext uri="{FF2B5EF4-FFF2-40B4-BE49-F238E27FC236}">
                <a16:creationId xmlns:a16="http://schemas.microsoft.com/office/drawing/2014/main" id="{01A0BFE7-FF74-46EF-994D-717A03E1FE76}"/>
              </a:ext>
            </a:extLst>
          </p:cNvPr>
          <p:cNvSpPr txBox="1"/>
          <p:nvPr/>
        </p:nvSpPr>
        <p:spPr>
          <a:xfrm>
            <a:off x="1383527" y="2279503"/>
            <a:ext cx="4370612" cy="3693319"/>
          </a:xfrm>
          <a:prstGeom prst="rect">
            <a:avLst/>
          </a:prstGeom>
          <a:noFill/>
        </p:spPr>
        <p:txBody>
          <a:bodyPr wrap="square" rtlCol="0">
            <a:spAutoFit/>
          </a:bodyPr>
          <a:lstStyle/>
          <a:p>
            <a:pPr marL="285750" indent="-285750">
              <a:buFont typeface="Arial" panose="020B0604020202020204" pitchFamily="34" charset="0"/>
              <a:buChar char="•"/>
            </a:pPr>
            <a:r>
              <a:rPr lang="en-US" dirty="0">
                <a:cs typeface="Times New Roman" panose="02020603050405020304" pitchFamily="18" charset="0"/>
              </a:rPr>
              <a:t>Path traversal is a type of vulnerability that allows an attacker to arbitrarily read arbitrary files on the server while the application is running.</a:t>
            </a:r>
          </a:p>
          <a:p>
            <a:pPr marL="285750" indent="-285750">
              <a:buFont typeface="Arial" panose="020B0604020202020204" pitchFamily="34" charset="0"/>
              <a:buChar char="•"/>
            </a:pPr>
            <a:r>
              <a:rPr lang="en-US" dirty="0">
                <a:cs typeface="Times New Roman" panose="02020603050405020304" pitchFamily="18" charset="0"/>
              </a:rPr>
              <a:t>By manipulating sequenced file reference variables like “dot-dot-slash (../)” or its variants, or by using absolute file paths an attacker can access to arbitrary files or directories stored on the system</a:t>
            </a:r>
          </a:p>
          <a:p>
            <a:pPr marL="285750" indent="-285750">
              <a:buFont typeface="Arial" panose="020B0604020202020204" pitchFamily="34" charset="0"/>
              <a:buChar char="•"/>
            </a:pPr>
            <a:r>
              <a:rPr lang="en-US" dirty="0">
                <a:cs typeface="Times New Roman" panose="02020603050405020304" pitchFamily="18" charset="0"/>
              </a:rPr>
              <a:t>In addition, this vulnerability is also known by other names such as: “dot-dot-slash”, “directory traversal”, “directory climbing” and “backtracking”.</a:t>
            </a:r>
          </a:p>
        </p:txBody>
      </p:sp>
    </p:spTree>
    <p:extLst>
      <p:ext uri="{BB962C8B-B14F-4D97-AF65-F5344CB8AC3E}">
        <p14:creationId xmlns:p14="http://schemas.microsoft.com/office/powerpoint/2010/main" val="4082168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EBC88-4DE9-4B68-B67F-14E21DC896F4}"/>
              </a:ext>
            </a:extLst>
          </p:cNvPr>
          <p:cNvSpPr>
            <a:spLocks noGrp="1"/>
          </p:cNvSpPr>
          <p:nvPr>
            <p:ph type="title"/>
          </p:nvPr>
        </p:nvSpPr>
        <p:spPr>
          <a:xfrm>
            <a:off x="982647" y="959587"/>
            <a:ext cx="9076329" cy="1064277"/>
          </a:xfrm>
        </p:spPr>
        <p:txBody>
          <a:bodyPr>
            <a:normAutofit/>
          </a:bodyPr>
          <a:lstStyle/>
          <a:p>
            <a:r>
              <a:rPr lang="en-US" sz="3600" dirty="0">
                <a:latin typeface="Times New Roman" panose="02020603050405020304" pitchFamily="18" charset="0"/>
                <a:cs typeface="Times New Roman" panose="02020603050405020304" pitchFamily="18" charset="0"/>
              </a:rPr>
              <a:t>2. Impact</a:t>
            </a:r>
          </a:p>
        </p:txBody>
      </p:sp>
      <p:pic>
        <p:nvPicPr>
          <p:cNvPr id="5" name="Content Placeholder 4" descr="Text&#10;&#10;Description automatically generated">
            <a:extLst>
              <a:ext uri="{FF2B5EF4-FFF2-40B4-BE49-F238E27FC236}">
                <a16:creationId xmlns:a16="http://schemas.microsoft.com/office/drawing/2014/main" id="{4E2C51B7-32B7-4CA9-B8AF-8EEFBC5EB5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83231" y="2023864"/>
            <a:ext cx="4371004" cy="3651250"/>
          </a:xfrm>
        </p:spPr>
      </p:pic>
      <p:sp>
        <p:nvSpPr>
          <p:cNvPr id="7" name="TextBox 6">
            <a:extLst>
              <a:ext uri="{FF2B5EF4-FFF2-40B4-BE49-F238E27FC236}">
                <a16:creationId xmlns:a16="http://schemas.microsoft.com/office/drawing/2014/main" id="{C0DF01F9-051D-4659-81DB-A1F0CB6E3A8D}"/>
              </a:ext>
            </a:extLst>
          </p:cNvPr>
          <p:cNvSpPr txBox="1"/>
          <p:nvPr/>
        </p:nvSpPr>
        <p:spPr>
          <a:xfrm>
            <a:off x="1482863" y="2023864"/>
            <a:ext cx="5184250" cy="2308324"/>
          </a:xfrm>
          <a:prstGeom prst="rect">
            <a:avLst/>
          </a:prstGeom>
          <a:noFill/>
        </p:spPr>
        <p:txBody>
          <a:bodyPr wrap="square" rtlCol="0">
            <a:spAutoFit/>
          </a:bodyPr>
          <a:lstStyle/>
          <a:p>
            <a:pPr marL="285750" indent="-285750">
              <a:buFont typeface="Arial" panose="020B0604020202020204" pitchFamily="34" charset="0"/>
              <a:buChar char="•"/>
            </a:pPr>
            <a:r>
              <a:rPr lang="en-US" dirty="0">
                <a:cs typeface="Times New Roman" panose="02020603050405020304" pitchFamily="18" charset="0"/>
              </a:rPr>
              <a:t>This is a serious vulnerability that can affect the server. Once the attacker has successfully attacked, they can read files in the web directory, or sensitive files stored inside the server.</a:t>
            </a:r>
          </a:p>
          <a:p>
            <a:endParaRPr lang="en-US" dirty="0">
              <a:cs typeface="Times New Roman" panose="02020603050405020304" pitchFamily="18" charset="0"/>
            </a:endParaRPr>
          </a:p>
          <a:p>
            <a:pPr marL="285750" indent="-285750">
              <a:buFont typeface="Arial" panose="020B0604020202020204" pitchFamily="34" charset="0"/>
              <a:buChar char="•"/>
            </a:pPr>
            <a:r>
              <a:rPr lang="en-US" dirty="0">
                <a:cs typeface="Times New Roman" panose="02020603050405020304" pitchFamily="18" charset="0"/>
              </a:rPr>
              <a:t>Moreover, an attacker can write files to the system from where they can insert malicious code. The bad thing is that an attacker can do RCE</a:t>
            </a:r>
          </a:p>
        </p:txBody>
      </p:sp>
    </p:spTree>
    <p:extLst>
      <p:ext uri="{BB962C8B-B14F-4D97-AF65-F5344CB8AC3E}">
        <p14:creationId xmlns:p14="http://schemas.microsoft.com/office/powerpoint/2010/main" val="1794601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F1B71-5851-47C6-B971-2DA31CB015A5}"/>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3. How to check path traversal?</a:t>
            </a:r>
          </a:p>
        </p:txBody>
      </p:sp>
      <p:sp>
        <p:nvSpPr>
          <p:cNvPr id="3" name="Content Placeholder 2">
            <a:extLst>
              <a:ext uri="{FF2B5EF4-FFF2-40B4-BE49-F238E27FC236}">
                <a16:creationId xmlns:a16="http://schemas.microsoft.com/office/drawing/2014/main" id="{58BB77DB-59ED-40C6-90EE-5CE8906C7584}"/>
              </a:ext>
            </a:extLst>
          </p:cNvPr>
          <p:cNvSpPr>
            <a:spLocks noGrp="1"/>
          </p:cNvSpPr>
          <p:nvPr>
            <p:ph idx="1"/>
          </p:nvPr>
        </p:nvSpPr>
        <p:spPr/>
        <p:txBody>
          <a:bodyPr>
            <a:normAutofit/>
          </a:bodyPr>
          <a:lstStyle/>
          <a:p>
            <a:r>
              <a:rPr lang="en-US" sz="1800" dirty="0"/>
              <a:t>B1: Pay attention to GET, POST, or COOKIE parameters that contain filenames or directories. Or any function that involves retrieving data from the server such as displaying images or displaying documents.</a:t>
            </a:r>
          </a:p>
          <a:p>
            <a:r>
              <a:rPr lang="en-US" sz="1800" dirty="0"/>
              <a:t>B2: Modify the parameter's value to insert an arbitrary subdirectory or a single traversal sequence. If</a:t>
            </a:r>
            <a:r>
              <a:rPr lang="en-US" sz="1800" b="0" i="0" dirty="0">
                <a:solidFill>
                  <a:schemeClr val="tx1"/>
                </a:solidFill>
                <a:effectLst/>
              </a:rPr>
              <a:t> the application’s </a:t>
            </a:r>
            <a:r>
              <a:rPr lang="en-US" sz="1800" i="0" dirty="0">
                <a:solidFill>
                  <a:schemeClr val="tx1"/>
                </a:solidFill>
                <a:effectLst/>
              </a:rPr>
              <a:t>behavior is identical </a:t>
            </a:r>
            <a:r>
              <a:rPr lang="en-US" sz="1800" b="0" i="0" dirty="0">
                <a:solidFill>
                  <a:schemeClr val="tx1"/>
                </a:solidFill>
                <a:effectLst/>
              </a:rPr>
              <a:t>in the two cases, it </a:t>
            </a:r>
            <a:r>
              <a:rPr lang="en-US" sz="1800" i="0" dirty="0">
                <a:solidFill>
                  <a:schemeClr val="tx1"/>
                </a:solidFill>
                <a:effectLst/>
              </a:rPr>
              <a:t>may be vulnerable</a:t>
            </a:r>
            <a:r>
              <a:rPr lang="en-US" sz="1800" b="0" i="0" dirty="0">
                <a:solidFill>
                  <a:schemeClr val="tx1"/>
                </a:solidFill>
                <a:effectLst/>
              </a:rPr>
              <a:t>. </a:t>
            </a:r>
          </a:p>
          <a:p>
            <a:pPr marL="0" indent="0">
              <a:buNone/>
            </a:pPr>
            <a:r>
              <a:rPr lang="en-US" sz="1800" dirty="0">
                <a:solidFill>
                  <a:schemeClr val="tx1"/>
                </a:solidFill>
              </a:rPr>
              <a:t>    </a:t>
            </a:r>
            <a:r>
              <a:rPr lang="en-US" sz="1800" b="0" i="0" dirty="0">
                <a:solidFill>
                  <a:schemeClr val="tx1"/>
                </a:solidFill>
                <a:effectLst/>
              </a:rPr>
              <a:t>VD: file=foo/file1.txt and file=foo/bar/../file1.txt</a:t>
            </a:r>
          </a:p>
          <a:p>
            <a:r>
              <a:rPr lang="en-US" sz="1800" dirty="0">
                <a:solidFill>
                  <a:schemeClr val="tx1"/>
                </a:solidFill>
              </a:rPr>
              <a:t>B3: </a:t>
            </a:r>
            <a:r>
              <a:rPr lang="en-US" sz="1800" i="0" dirty="0">
                <a:solidFill>
                  <a:srgbClr val="292929"/>
                </a:solidFill>
                <a:effectLst/>
              </a:rPr>
              <a:t>If the application’s behavior is different in the two cases, it may be blocking, stripping, or sanitizing traversal sequences, resulting in an invalid file path. </a:t>
            </a:r>
            <a:r>
              <a:rPr lang="en-US" sz="1800" b="0" i="0" dirty="0">
                <a:solidFill>
                  <a:srgbClr val="292929"/>
                </a:solidFill>
                <a:effectLst/>
              </a:rPr>
              <a:t>Examine whether there are any ways to circumvent the application’s validation filters.</a:t>
            </a:r>
            <a:endParaRPr lang="en-US" sz="1800" i="0" dirty="0">
              <a:solidFill>
                <a:schemeClr val="tx1"/>
              </a:solidFill>
              <a:effectLst/>
            </a:endParaRPr>
          </a:p>
          <a:p>
            <a:pPr marL="0" indent="0">
              <a:buNone/>
            </a:pPr>
            <a:endParaRPr lang="en-US" sz="1800" b="0" i="0" dirty="0">
              <a:solidFill>
                <a:schemeClr val="tx1"/>
              </a:solidFill>
              <a:effectLst/>
            </a:endParaRPr>
          </a:p>
          <a:p>
            <a:pPr marL="0" indent="0">
              <a:buNone/>
            </a:pPr>
            <a:endParaRPr lang="en-US" sz="1800" b="0" i="0" dirty="0">
              <a:solidFill>
                <a:schemeClr val="tx1"/>
              </a:solidFill>
              <a:effectLst/>
            </a:endParaRPr>
          </a:p>
          <a:p>
            <a:pPr marL="0" indent="0">
              <a:buNone/>
            </a:pPr>
            <a:endParaRPr lang="en-US" sz="1800" dirty="0">
              <a:solidFill>
                <a:schemeClr val="tx1"/>
              </a:solidFill>
            </a:endParaRPr>
          </a:p>
          <a:p>
            <a:pPr marL="0" indent="0">
              <a:buNone/>
            </a:pPr>
            <a:endParaRPr lang="en-US" sz="1800" dirty="0"/>
          </a:p>
        </p:txBody>
      </p:sp>
    </p:spTree>
    <p:extLst>
      <p:ext uri="{BB962C8B-B14F-4D97-AF65-F5344CB8AC3E}">
        <p14:creationId xmlns:p14="http://schemas.microsoft.com/office/powerpoint/2010/main" val="104293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FADC5E-5CF2-4833-8ACC-89422C9DCE3E}"/>
              </a:ext>
            </a:extLst>
          </p:cNvPr>
          <p:cNvSpPr>
            <a:spLocks noGrp="1"/>
          </p:cNvSpPr>
          <p:nvPr>
            <p:ph idx="1"/>
          </p:nvPr>
        </p:nvSpPr>
        <p:spPr>
          <a:xfrm>
            <a:off x="966744" y="930303"/>
            <a:ext cx="9076329" cy="4968109"/>
          </a:xfrm>
        </p:spPr>
        <p:txBody>
          <a:bodyPr>
            <a:normAutofit/>
          </a:bodyPr>
          <a:lstStyle/>
          <a:p>
            <a:endParaRPr lang="en-US" sz="1800" dirty="0"/>
          </a:p>
          <a:p>
            <a:r>
              <a:rPr lang="en-US" sz="1800" dirty="0"/>
              <a:t>B4: </a:t>
            </a:r>
            <a:r>
              <a:rPr lang="en-US" sz="1800" b="0" i="0" dirty="0">
                <a:solidFill>
                  <a:schemeClr val="tx1"/>
                </a:solidFill>
                <a:effectLst/>
              </a:rPr>
              <a:t>If the application function you are attacking provides </a:t>
            </a:r>
            <a:r>
              <a:rPr lang="en-US" sz="1800" i="0" dirty="0">
                <a:solidFill>
                  <a:schemeClr val="tx1"/>
                </a:solidFill>
                <a:effectLst/>
              </a:rPr>
              <a:t>read access </a:t>
            </a:r>
            <a:r>
              <a:rPr lang="en-US" sz="1800" b="0" i="0" dirty="0">
                <a:solidFill>
                  <a:schemeClr val="tx1"/>
                </a:solidFill>
                <a:effectLst/>
              </a:rPr>
              <a:t>to a file, attempt to access a known world-readable file on the operating system in question.</a:t>
            </a:r>
          </a:p>
          <a:p>
            <a:pPr marL="0" indent="0">
              <a:buNone/>
            </a:pPr>
            <a:r>
              <a:rPr lang="en-US" sz="1800" dirty="0">
                <a:solidFill>
                  <a:schemeClr val="tx1"/>
                </a:solidFill>
              </a:rPr>
              <a:t>   VD: Unix: </a:t>
            </a:r>
            <a:r>
              <a:rPr lang="en-US" sz="1800" b="0" i="0" dirty="0">
                <a:solidFill>
                  <a:schemeClr val="tx1"/>
                </a:solidFill>
                <a:effectLst/>
              </a:rPr>
              <a:t>../../../../../../../../../../../../</a:t>
            </a:r>
            <a:r>
              <a:rPr lang="en-US" sz="1800" b="0" i="0" dirty="0" err="1">
                <a:solidFill>
                  <a:schemeClr val="tx1"/>
                </a:solidFill>
                <a:effectLst/>
              </a:rPr>
              <a:t>etc</a:t>
            </a:r>
            <a:r>
              <a:rPr lang="en-US" sz="1800" b="0" i="0" dirty="0">
                <a:solidFill>
                  <a:schemeClr val="tx1"/>
                </a:solidFill>
                <a:effectLst/>
              </a:rPr>
              <a:t>/passwd</a:t>
            </a:r>
          </a:p>
          <a:p>
            <a:pPr marL="0" indent="0">
              <a:buNone/>
            </a:pPr>
            <a:r>
              <a:rPr lang="en-US" sz="1800" b="0" i="0" dirty="0">
                <a:solidFill>
                  <a:schemeClr val="tx1"/>
                </a:solidFill>
                <a:effectLst/>
              </a:rPr>
              <a:t>           Window: ../../../../../../../../../../../../windows/win.ini</a:t>
            </a:r>
          </a:p>
          <a:p>
            <a:pPr marL="0" indent="0">
              <a:buNone/>
            </a:pPr>
            <a:endParaRPr lang="en-US" sz="1800" b="0" i="0" dirty="0">
              <a:solidFill>
                <a:schemeClr val="tx1"/>
              </a:solidFill>
              <a:effectLst/>
            </a:endParaRPr>
          </a:p>
          <a:p>
            <a:r>
              <a:rPr lang="en-US" sz="1800" b="0" i="0" dirty="0">
                <a:solidFill>
                  <a:schemeClr val="tx1"/>
                </a:solidFill>
                <a:effectLst/>
              </a:rPr>
              <a:t>B5: </a:t>
            </a:r>
            <a:r>
              <a:rPr lang="en-US" sz="1800" b="0" i="0" dirty="0">
                <a:solidFill>
                  <a:srgbClr val="FFDBB8"/>
                </a:solidFill>
                <a:effectLst/>
              </a:rPr>
              <a:t> </a:t>
            </a:r>
            <a:r>
              <a:rPr lang="en-US" sz="1800" i="0" dirty="0">
                <a:solidFill>
                  <a:schemeClr val="tx1"/>
                </a:solidFill>
                <a:effectLst/>
              </a:rPr>
              <a:t>An alternative method for verifying a traversal flaw with write access is to try to write a new file within the web root of the web server and then attempt to retrieve this with a browser. However, this method may not work</a:t>
            </a:r>
          </a:p>
          <a:p>
            <a:pPr marL="560070" lvl="1" indent="-285750">
              <a:buFont typeface="Arial" panose="020B0604020202020204" pitchFamily="34" charset="0"/>
              <a:buChar char="•"/>
            </a:pPr>
            <a:r>
              <a:rPr lang="en-US" b="0" i="0" dirty="0">
                <a:solidFill>
                  <a:schemeClr val="tx1"/>
                </a:solidFill>
                <a:effectLst/>
              </a:rPr>
              <a:t>if you do not know the location of the web root directory</a:t>
            </a:r>
          </a:p>
          <a:p>
            <a:pPr marL="560070" lvl="1" indent="-285750">
              <a:buFont typeface="Arial" panose="020B0604020202020204" pitchFamily="34" charset="0"/>
              <a:buChar char="•"/>
            </a:pPr>
            <a:r>
              <a:rPr lang="en-US" b="0" i="0" dirty="0">
                <a:solidFill>
                  <a:schemeClr val="tx1"/>
                </a:solidFill>
                <a:effectLst/>
              </a:rPr>
              <a:t>if the user context in which the file access occurs does not have permission to write there.</a:t>
            </a:r>
          </a:p>
          <a:p>
            <a:pPr marL="560070" lvl="1" indent="-285750">
              <a:buFont typeface="Arial" panose="020B0604020202020204" pitchFamily="34" charset="0"/>
              <a:buChar char="•"/>
            </a:pPr>
            <a:endParaRPr lang="en-US" b="0" i="0" dirty="0">
              <a:solidFill>
                <a:schemeClr val="tx1"/>
              </a:solidFill>
              <a:effectLst/>
            </a:endParaRPr>
          </a:p>
          <a:p>
            <a:pPr marL="560070" lvl="1" indent="-285750">
              <a:buFont typeface="Arial" panose="020B0604020202020204" pitchFamily="34" charset="0"/>
              <a:buChar char="•"/>
            </a:pPr>
            <a:endParaRPr lang="en-US" i="0" dirty="0">
              <a:solidFill>
                <a:schemeClr val="tx1"/>
              </a:solidFill>
              <a:effectLst/>
            </a:endParaRPr>
          </a:p>
          <a:p>
            <a:pPr marL="0" indent="0">
              <a:buNone/>
            </a:pPr>
            <a:endParaRPr lang="en-US" sz="1800" dirty="0">
              <a:solidFill>
                <a:schemeClr val="tx1"/>
              </a:solidFill>
            </a:endParaRPr>
          </a:p>
        </p:txBody>
      </p:sp>
    </p:spTree>
    <p:extLst>
      <p:ext uri="{BB962C8B-B14F-4D97-AF65-F5344CB8AC3E}">
        <p14:creationId xmlns:p14="http://schemas.microsoft.com/office/powerpoint/2010/main" val="3812934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DBD84-22BC-4B52-9B67-042B6624B34F}"/>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4. How does it work?</a:t>
            </a:r>
          </a:p>
        </p:txBody>
      </p:sp>
      <p:pic>
        <p:nvPicPr>
          <p:cNvPr id="5" name="Content Placeholder 4" descr="Diagram&#10;&#10;Description automatically generated">
            <a:extLst>
              <a:ext uri="{FF2B5EF4-FFF2-40B4-BE49-F238E27FC236}">
                <a16:creationId xmlns:a16="http://schemas.microsoft.com/office/drawing/2014/main" id="{5C3158E5-396D-4C83-B8C1-710126F7BF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2435" y="2023863"/>
            <a:ext cx="8162598" cy="3911427"/>
          </a:xfrm>
        </p:spPr>
      </p:pic>
    </p:spTree>
    <p:extLst>
      <p:ext uri="{BB962C8B-B14F-4D97-AF65-F5344CB8AC3E}">
        <p14:creationId xmlns:p14="http://schemas.microsoft.com/office/powerpoint/2010/main" val="1013341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A302AD-92A5-4935-9CEB-E0017E4EFB79}"/>
              </a:ext>
            </a:extLst>
          </p:cNvPr>
          <p:cNvSpPr>
            <a:spLocks noGrp="1"/>
          </p:cNvSpPr>
          <p:nvPr>
            <p:ph idx="1"/>
          </p:nvPr>
        </p:nvSpPr>
        <p:spPr>
          <a:xfrm>
            <a:off x="966744" y="978011"/>
            <a:ext cx="9076329" cy="4920402"/>
          </a:xfrm>
        </p:spPr>
        <p:txBody>
          <a:bodyPr>
            <a:normAutofit/>
          </a:bodyPr>
          <a:lstStyle/>
          <a:p>
            <a:r>
              <a:rPr lang="en-US" sz="1800" dirty="0"/>
              <a:t>Let's say we initially have a web page, and the images are loaded via the following HTML:</a:t>
            </a:r>
          </a:p>
          <a:p>
            <a:pPr marL="0" indent="0">
              <a:buNone/>
            </a:pPr>
            <a:r>
              <a:rPr lang="en-US" sz="1800" dirty="0"/>
              <a:t> </a:t>
            </a:r>
            <a:r>
              <a:rPr lang="en-US" sz="1800" b="0" dirty="0">
                <a:solidFill>
                  <a:srgbClr val="333332"/>
                </a:solidFill>
                <a:effectLst/>
              </a:rPr>
              <a:t>&lt;</a:t>
            </a:r>
            <a:r>
              <a:rPr lang="en-US" sz="1800" b="0" dirty="0" err="1">
                <a:solidFill>
                  <a:srgbClr val="333332"/>
                </a:solidFill>
                <a:effectLst/>
              </a:rPr>
              <a:t>img</a:t>
            </a:r>
            <a:r>
              <a:rPr lang="en-US" sz="1800" b="0" dirty="0">
                <a:solidFill>
                  <a:srgbClr val="333332"/>
                </a:solidFill>
                <a:effectLst/>
              </a:rPr>
              <a:t> </a:t>
            </a:r>
            <a:r>
              <a:rPr lang="en-US" sz="1800" b="0" dirty="0" err="1">
                <a:solidFill>
                  <a:srgbClr val="333332"/>
                </a:solidFill>
                <a:effectLst/>
              </a:rPr>
              <a:t>src</a:t>
            </a:r>
            <a:r>
              <a:rPr lang="en-US" sz="1800" b="0" dirty="0">
                <a:solidFill>
                  <a:srgbClr val="333332"/>
                </a:solidFill>
                <a:effectLst/>
              </a:rPr>
              <a:t>="/</a:t>
            </a:r>
            <a:r>
              <a:rPr lang="en-US" sz="1800" b="0" dirty="0" err="1">
                <a:solidFill>
                  <a:srgbClr val="333332"/>
                </a:solidFill>
                <a:effectLst/>
              </a:rPr>
              <a:t>loadImage?filename</a:t>
            </a:r>
            <a:r>
              <a:rPr lang="en-US" sz="1800" b="0" dirty="0">
                <a:solidFill>
                  <a:srgbClr val="333332"/>
                </a:solidFill>
                <a:effectLst/>
              </a:rPr>
              <a:t>=218.png"&gt;</a:t>
            </a:r>
          </a:p>
          <a:p>
            <a:r>
              <a:rPr lang="en-US" sz="1800" dirty="0"/>
              <a:t>This URL returns the contents of the specified file. To return the image, the application adds the requested filename to this base directory and uses the filesystem API to read the file's contents. In this case the file is read from the path:</a:t>
            </a:r>
          </a:p>
          <a:p>
            <a:pPr marL="0" indent="0">
              <a:buNone/>
            </a:pPr>
            <a:r>
              <a:rPr lang="en-US" sz="1800" dirty="0"/>
              <a:t>     “/var/www/images/218.png”</a:t>
            </a:r>
          </a:p>
          <a:p>
            <a:r>
              <a:rPr lang="en-US" sz="1800" dirty="0"/>
              <a:t>Since the application does not implement a defense against path traversal, an attacker can enter the following URL to retrieve arbitrary files from the server's file system:</a:t>
            </a:r>
          </a:p>
          <a:p>
            <a:pPr marL="0" indent="0">
              <a:buNone/>
            </a:pPr>
            <a:r>
              <a:rPr lang="en-US" sz="1800" dirty="0">
                <a:solidFill>
                  <a:schemeClr val="tx1"/>
                </a:solidFill>
              </a:rPr>
              <a:t>   “ https://insecure-website.com/</a:t>
            </a:r>
            <a:r>
              <a:rPr lang="en-US" sz="1800" dirty="0" err="1">
                <a:solidFill>
                  <a:schemeClr val="tx1"/>
                </a:solidFill>
              </a:rPr>
              <a:t>loadImage?filename</a:t>
            </a:r>
            <a:r>
              <a:rPr lang="en-US" sz="1800" dirty="0">
                <a:solidFill>
                  <a:schemeClr val="tx1"/>
                </a:solidFill>
              </a:rPr>
              <a:t>=../../../</a:t>
            </a:r>
            <a:r>
              <a:rPr lang="en-US" sz="1800" dirty="0" err="1">
                <a:solidFill>
                  <a:schemeClr val="tx1"/>
                </a:solidFill>
              </a:rPr>
              <a:t>etc</a:t>
            </a:r>
            <a:r>
              <a:rPr lang="en-US" sz="1800" dirty="0">
                <a:solidFill>
                  <a:schemeClr val="tx1"/>
                </a:solidFill>
              </a:rPr>
              <a:t>/passwd”</a:t>
            </a:r>
          </a:p>
          <a:p>
            <a:r>
              <a:rPr lang="en-US" sz="1800" dirty="0">
                <a:solidFill>
                  <a:schemeClr val="tx1"/>
                </a:solidFill>
              </a:rPr>
              <a:t>When loading this URL, the application will read from the file path:</a:t>
            </a:r>
          </a:p>
          <a:p>
            <a:pPr marL="0" indent="0">
              <a:buNone/>
            </a:pPr>
            <a:r>
              <a:rPr lang="en-US" sz="1800" dirty="0">
                <a:solidFill>
                  <a:schemeClr val="tx1"/>
                </a:solidFill>
              </a:rPr>
              <a:t>    “/var/www/images/../../../</a:t>
            </a:r>
            <a:r>
              <a:rPr lang="en-US" sz="1800" dirty="0" err="1">
                <a:solidFill>
                  <a:schemeClr val="tx1"/>
                </a:solidFill>
              </a:rPr>
              <a:t>etc</a:t>
            </a:r>
            <a:r>
              <a:rPr lang="en-US" sz="1800" dirty="0">
                <a:solidFill>
                  <a:schemeClr val="tx1"/>
                </a:solidFill>
              </a:rPr>
              <a:t>/passwd”</a:t>
            </a:r>
          </a:p>
          <a:p>
            <a:pPr marL="0" indent="0">
              <a:buNone/>
            </a:pPr>
            <a:endParaRPr lang="en-US" sz="1800" dirty="0"/>
          </a:p>
        </p:txBody>
      </p:sp>
    </p:spTree>
    <p:extLst>
      <p:ext uri="{BB962C8B-B14F-4D97-AF65-F5344CB8AC3E}">
        <p14:creationId xmlns:p14="http://schemas.microsoft.com/office/powerpoint/2010/main" val="2403503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159073-2C74-4175-88E1-34CCEF597393}"/>
              </a:ext>
            </a:extLst>
          </p:cNvPr>
          <p:cNvSpPr>
            <a:spLocks noGrp="1"/>
          </p:cNvSpPr>
          <p:nvPr>
            <p:ph idx="1"/>
          </p:nvPr>
        </p:nvSpPr>
        <p:spPr>
          <a:xfrm>
            <a:off x="966744" y="1041621"/>
            <a:ext cx="9076329" cy="4856791"/>
          </a:xfrm>
        </p:spPr>
        <p:txBody>
          <a:bodyPr>
            <a:normAutofit/>
          </a:bodyPr>
          <a:lstStyle/>
          <a:p>
            <a:r>
              <a:rPr lang="en-US" sz="1800" dirty="0"/>
              <a:t>The string "../" is 1 string that is meant to go up 1 level in the directory structure. Three consecutive "../" strings read from the file's root system. Hence the file to be run will be: "/</a:t>
            </a:r>
            <a:r>
              <a:rPr lang="en-US" sz="1800" dirty="0" err="1"/>
              <a:t>etc</a:t>
            </a:r>
            <a:r>
              <a:rPr lang="en-US" sz="1800" dirty="0"/>
              <a:t>/passwd“</a:t>
            </a:r>
          </a:p>
          <a:p>
            <a:pPr marL="0" indent="0">
              <a:buNone/>
            </a:pPr>
            <a:endParaRPr lang="en-US" sz="1800" dirty="0"/>
          </a:p>
          <a:p>
            <a:pPr>
              <a:buFont typeface="Wingdings" panose="05000000000000000000" pitchFamily="2" charset="2"/>
              <a:buChar char="Ø"/>
            </a:pPr>
            <a:r>
              <a:rPr lang="en-US" sz="1800" dirty="0"/>
              <a:t> This file is a standard file containing the details of the signed user on the server with the UNIX operating system.</a:t>
            </a:r>
          </a:p>
          <a:p>
            <a:pPr>
              <a:buFont typeface="Wingdings" panose="05000000000000000000" pitchFamily="2" charset="2"/>
              <a:buChar char="Ø"/>
            </a:pPr>
            <a:endParaRPr lang="en-US" sz="1800" dirty="0"/>
          </a:p>
          <a:p>
            <a:pPr>
              <a:buFont typeface="Wingdings" panose="05000000000000000000" pitchFamily="2" charset="2"/>
              <a:buChar char="Ø"/>
            </a:pPr>
            <a:r>
              <a:rPr lang="en-US" sz="1800" dirty="0"/>
              <a:t>For Windows operating systems, both "../" and "..\" are accepted and similarly the standard OS file attack is:</a:t>
            </a:r>
          </a:p>
          <a:p>
            <a:pPr marL="0" indent="0">
              <a:buNone/>
            </a:pPr>
            <a:r>
              <a:rPr lang="en-US" sz="1800" dirty="0"/>
              <a:t>     “https://insecure-website.com/</a:t>
            </a:r>
            <a:r>
              <a:rPr lang="en-US" sz="1800" dirty="0" err="1"/>
              <a:t>loadImage?filename</a:t>
            </a:r>
            <a:r>
              <a:rPr lang="en-US" sz="1800" dirty="0"/>
              <a:t>=..\..\..\windows\win.ini”</a:t>
            </a:r>
          </a:p>
          <a:p>
            <a:pPr marL="0" indent="0">
              <a:buNone/>
            </a:pPr>
            <a:endParaRPr lang="en-US" sz="1800" dirty="0"/>
          </a:p>
        </p:txBody>
      </p:sp>
    </p:spTree>
    <p:extLst>
      <p:ext uri="{BB962C8B-B14F-4D97-AF65-F5344CB8AC3E}">
        <p14:creationId xmlns:p14="http://schemas.microsoft.com/office/powerpoint/2010/main" val="32559836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A505E-4CA9-43BC-9D06-8C0B87C1A211}"/>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5. How to bypass filter?</a:t>
            </a:r>
          </a:p>
        </p:txBody>
      </p:sp>
      <p:sp>
        <p:nvSpPr>
          <p:cNvPr id="3" name="Content Placeholder 2">
            <a:extLst>
              <a:ext uri="{FF2B5EF4-FFF2-40B4-BE49-F238E27FC236}">
                <a16:creationId xmlns:a16="http://schemas.microsoft.com/office/drawing/2014/main" id="{3994EDBB-8C1C-4069-B794-F4830E335F5F}"/>
              </a:ext>
            </a:extLst>
          </p:cNvPr>
          <p:cNvSpPr>
            <a:spLocks noGrp="1"/>
          </p:cNvSpPr>
          <p:nvPr>
            <p:ph idx="1"/>
          </p:nvPr>
        </p:nvSpPr>
        <p:spPr>
          <a:xfrm>
            <a:off x="966744" y="2248257"/>
            <a:ext cx="9076329" cy="4414936"/>
          </a:xfrm>
        </p:spPr>
        <p:txBody>
          <a:bodyPr/>
          <a:lstStyle/>
          <a:p>
            <a:pPr marL="0" indent="0">
              <a:buNone/>
            </a:pPr>
            <a:r>
              <a:rPr lang="en-US" sz="1800" dirty="0"/>
              <a:t>Many applications that put user input in file paths these days do some sort of defense against path traversal, and they can often be circumvented.</a:t>
            </a:r>
          </a:p>
          <a:p>
            <a:r>
              <a:rPr lang="en-US" sz="1800" dirty="0"/>
              <a:t>When the application's filter removes "../" we can use nested strings "....//", "....\/" which will have the same effect as “.. /”</a:t>
            </a:r>
          </a:p>
          <a:p>
            <a:r>
              <a:rPr lang="en-US" sz="1800" dirty="0"/>
              <a:t>You can simply URL encode the characters "." or "/". If not, you can use non-standard encoding types "..%c0%af", "..%252f“</a:t>
            </a:r>
          </a:p>
          <a:p>
            <a:pPr marL="560070" lvl="1" indent="-285750">
              <a:buFont typeface="Arial" panose="020B0604020202020204" pitchFamily="34" charset="0"/>
              <a:buChar char="•"/>
            </a:pPr>
            <a:r>
              <a:rPr lang="en-US" b="0" i="0" dirty="0">
                <a:solidFill>
                  <a:schemeClr val="tx1"/>
                </a:solidFill>
                <a:effectLst/>
              </a:rPr>
              <a:t>16-bit Unicode encoding: Dot: “%u002e”, Forward slash: “%u2215”, Backslash: “%u2216”</a:t>
            </a:r>
          </a:p>
          <a:p>
            <a:pPr marL="560070" lvl="1" indent="-285750">
              <a:buFont typeface="Arial" panose="020B0604020202020204" pitchFamily="34" charset="0"/>
              <a:buChar char="•"/>
            </a:pPr>
            <a:r>
              <a:rPr lang="en-US" dirty="0">
                <a:solidFill>
                  <a:schemeClr val="tx1"/>
                </a:solidFill>
              </a:rPr>
              <a:t>D</a:t>
            </a:r>
            <a:r>
              <a:rPr lang="en-US" b="0" i="0" dirty="0">
                <a:solidFill>
                  <a:schemeClr val="tx1"/>
                </a:solidFill>
                <a:effectLst/>
              </a:rPr>
              <a:t>ouble URL encoding: Dot: “%252e”, Forward slash: “%252f”, Backslash: “%255”</a:t>
            </a:r>
          </a:p>
          <a:p>
            <a:pPr marL="560070" lvl="1" indent="-285750">
              <a:buFont typeface="Arial" panose="020B0604020202020204" pitchFamily="34" charset="0"/>
              <a:buChar char="•"/>
            </a:pPr>
            <a:r>
              <a:rPr lang="en-US" b="0" i="0" dirty="0">
                <a:solidFill>
                  <a:schemeClr val="tx1"/>
                </a:solidFill>
                <a:effectLst/>
              </a:rPr>
              <a:t>UTF-8 Unicode encoding: Dot: “%c0%2e”, “%e0%40%ae”, “%c0ae”, Forward slash: “%c0%af”, “%e0%80%af”, “%c0%2f”, Backslash: “%c0%5c”, “%c0%80%5”</a:t>
            </a:r>
            <a:endParaRPr lang="en-US" dirty="0">
              <a:solidFill>
                <a:schemeClr val="tx1"/>
              </a:solidFill>
            </a:endParaRPr>
          </a:p>
          <a:p>
            <a:pPr marL="0" indent="0">
              <a:buNone/>
            </a:pPr>
            <a:endParaRPr lang="en-US" dirty="0"/>
          </a:p>
        </p:txBody>
      </p:sp>
    </p:spTree>
    <p:extLst>
      <p:ext uri="{BB962C8B-B14F-4D97-AF65-F5344CB8AC3E}">
        <p14:creationId xmlns:p14="http://schemas.microsoft.com/office/powerpoint/2010/main" val="453299827"/>
      </p:ext>
    </p:extLst>
  </p:cSld>
  <p:clrMapOvr>
    <a:masterClrMapping/>
  </p:clrMapOvr>
</p:sld>
</file>

<file path=ppt/theme/theme1.xml><?xml version="1.0" encoding="utf-8"?>
<a:theme xmlns:a="http://schemas.openxmlformats.org/drawingml/2006/main" name="MarrakeshVTI">
  <a:themeElements>
    <a:clrScheme name="AnalogousFromDarkSeedLeftStep">
      <a:dk1>
        <a:srgbClr val="000000"/>
      </a:dk1>
      <a:lt1>
        <a:srgbClr val="FFFFFF"/>
      </a:lt1>
      <a:dk2>
        <a:srgbClr val="171734"/>
      </a:dk2>
      <a:lt2>
        <a:srgbClr val="F0F3F2"/>
      </a:lt2>
      <a:accent1>
        <a:srgbClr val="C84874"/>
      </a:accent1>
      <a:accent2>
        <a:srgbClr val="B63697"/>
      </a:accent2>
      <a:accent3>
        <a:srgbClr val="B248C8"/>
      </a:accent3>
      <a:accent4>
        <a:srgbClr val="6A36B6"/>
      </a:accent4>
      <a:accent5>
        <a:srgbClr val="4849C8"/>
      </a:accent5>
      <a:accent6>
        <a:srgbClr val="366DB6"/>
      </a:accent6>
      <a:hlink>
        <a:srgbClr val="6654C6"/>
      </a:hlink>
      <a:folHlink>
        <a:srgbClr val="7F7F7F"/>
      </a:folHlink>
    </a:clrScheme>
    <a:fontScheme name="Goudy">
      <a:majorFont>
        <a:latin typeface="Goudy Old Style"/>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rrakeshVTI" id="{DCD97A9B-DAE4-42FA-B2F9-0A5C34F43D6C}" vid="{A7163F41-974B-4A88-831F-D9DFFFE40CEC}"/>
    </a:ext>
  </a:extLst>
</a:theme>
</file>

<file path=docProps/app.xml><?xml version="1.0" encoding="utf-8"?>
<Properties xmlns="http://schemas.openxmlformats.org/officeDocument/2006/extended-properties" xmlns:vt="http://schemas.openxmlformats.org/officeDocument/2006/docPropsVTypes">
  <TotalTime>656</TotalTime>
  <Words>1196</Words>
  <Application>Microsoft Office PowerPoint</Application>
  <PresentationFormat>Widescreen</PresentationFormat>
  <Paragraphs>65</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Goudy Old Style</vt:lpstr>
      <vt:lpstr>Times New Roman</vt:lpstr>
      <vt:lpstr>Wingdings</vt:lpstr>
      <vt:lpstr>MarrakeshVTI</vt:lpstr>
      <vt:lpstr>PowerPoint Presentation</vt:lpstr>
      <vt:lpstr>1. Overview</vt:lpstr>
      <vt:lpstr>2. Impact</vt:lpstr>
      <vt:lpstr>3. How to check path traversal?</vt:lpstr>
      <vt:lpstr>PowerPoint Presentation</vt:lpstr>
      <vt:lpstr>4. How does it work?</vt:lpstr>
      <vt:lpstr>PowerPoint Presentation</vt:lpstr>
      <vt:lpstr>PowerPoint Presentation</vt:lpstr>
      <vt:lpstr>5. How to bypass filter?</vt:lpstr>
      <vt:lpstr>PowerPoint Presentation</vt:lpstr>
      <vt:lpstr>6. Prevent</vt:lpstr>
      <vt:lpstr>7. 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Tuan Do</dc:creator>
  <cp:lastModifiedBy>Tuan Do</cp:lastModifiedBy>
  <cp:revision>3</cp:revision>
  <dcterms:created xsi:type="dcterms:W3CDTF">2021-08-31T04:37:28Z</dcterms:created>
  <dcterms:modified xsi:type="dcterms:W3CDTF">2021-08-31T15:33:38Z</dcterms:modified>
</cp:coreProperties>
</file>

<file path=docProps/thumbnail.jpeg>
</file>